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62" r:id="rId3"/>
    <p:sldId id="263" r:id="rId4"/>
    <p:sldId id="257" r:id="rId5"/>
    <p:sldId id="258" r:id="rId6"/>
    <p:sldId id="259" r:id="rId7"/>
    <p:sldId id="260" r:id="rId8"/>
    <p:sldId id="264" r:id="rId9"/>
    <p:sldId id="282" r:id="rId10"/>
    <p:sldId id="265" r:id="rId11"/>
    <p:sldId id="269" r:id="rId12"/>
    <p:sldId id="270" r:id="rId13"/>
    <p:sldId id="271" r:id="rId14"/>
    <p:sldId id="272" r:id="rId15"/>
    <p:sldId id="273" r:id="rId16"/>
    <p:sldId id="274" r:id="rId17"/>
    <p:sldId id="275" r:id="rId18"/>
    <p:sldId id="283" r:id="rId19"/>
    <p:sldId id="284" r:id="rId20"/>
    <p:sldId id="285" r:id="rId21"/>
    <p:sldId id="276" r:id="rId22"/>
    <p:sldId id="286" r:id="rId23"/>
    <p:sldId id="287" r:id="rId24"/>
    <p:sldId id="288" r:id="rId25"/>
    <p:sldId id="289" r:id="rId26"/>
    <p:sldId id="290" r:id="rId27"/>
    <p:sldId id="291" r:id="rId28"/>
    <p:sldId id="292" r:id="rId29"/>
    <p:sldId id="293" r:id="rId30"/>
    <p:sldId id="294" r:id="rId31"/>
    <p:sldId id="296" r:id="rId32"/>
    <p:sldId id="295" r:id="rId33"/>
    <p:sldId id="297"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236.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tags" Target="../tags/tag97.xml" /><Relationship Id="rId11" Type="http://schemas.openxmlformats.org/officeDocument/2006/relationships/slideMaster" Target="../slideMasters/slideMaster1.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98.xml" /><Relationship Id="rId10" Type="http://schemas.openxmlformats.org/officeDocument/2006/relationships/tags" Target="../tags/tag107.xml" /><Relationship Id="rId11" Type="http://schemas.openxmlformats.org/officeDocument/2006/relationships/tags" Target="../tags/tag108.xml" /><Relationship Id="rId12" Type="http://schemas.openxmlformats.org/officeDocument/2006/relationships/tags" Target="../tags/tag109.xml" /><Relationship Id="rId13" Type="http://schemas.openxmlformats.org/officeDocument/2006/relationships/tags" Target="../tags/tag110.xml" /><Relationship Id="rId14" Type="http://schemas.openxmlformats.org/officeDocument/2006/relationships/slideMaster" Target="../slideMasters/slideMaster1.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20.xml" /><Relationship Id="rId11" Type="http://schemas.openxmlformats.org/officeDocument/2006/relationships/slideMaster" Target="../slideMasters/slideMaster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21.xml" /><Relationship Id="rId10" Type="http://schemas.openxmlformats.org/officeDocument/2006/relationships/tags" Target="../tags/tag130.xml" /><Relationship Id="rId11" Type="http://schemas.openxmlformats.org/officeDocument/2006/relationships/tags" Target="../tags/tag131.xml" /><Relationship Id="rId12" Type="http://schemas.openxmlformats.org/officeDocument/2006/relationships/tags" Target="../tags/tag132.xml" /><Relationship Id="rId13" Type="http://schemas.openxmlformats.org/officeDocument/2006/relationships/slideMaster" Target="../slideMasters/slideMaster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33.xml" /><Relationship Id="rId10" Type="http://schemas.openxmlformats.org/officeDocument/2006/relationships/tags" Target="../tags/tag142.xml" /><Relationship Id="rId11" Type="http://schemas.openxmlformats.org/officeDocument/2006/relationships/slideMaster" Target="../slideMasters/slideMaster1.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43.xml" /><Relationship Id="rId10" Type="http://schemas.openxmlformats.org/officeDocument/2006/relationships/tags" Target="../tags/tag152.xml" /><Relationship Id="rId11" Type="http://schemas.openxmlformats.org/officeDocument/2006/relationships/tags" Target="../tags/tag153.xml" /><Relationship Id="rId12" Type="http://schemas.openxmlformats.org/officeDocument/2006/relationships/tags" Target="../tags/tag154.xml" /><Relationship Id="rId13" Type="http://schemas.openxmlformats.org/officeDocument/2006/relationships/tags" Target="../tags/tag155.xml" /><Relationship Id="rId14" Type="http://schemas.openxmlformats.org/officeDocument/2006/relationships/slideMaster" Target="../slideMasters/slideMaster1.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56.xml" /><Relationship Id="rId10" Type="http://schemas.openxmlformats.org/officeDocument/2006/relationships/tags" Target="../tags/tag165.xml" /><Relationship Id="rId11" Type="http://schemas.openxmlformats.org/officeDocument/2006/relationships/tags" Target="../tags/tag166.xml" /><Relationship Id="rId12" Type="http://schemas.openxmlformats.org/officeDocument/2006/relationships/tags" Target="../tags/tag167.xml" /><Relationship Id="rId13" Type="http://schemas.openxmlformats.org/officeDocument/2006/relationships/tags" Target="../tags/tag168.xml" /><Relationship Id="rId14" Type="http://schemas.openxmlformats.org/officeDocument/2006/relationships/slideMaster" Target="../slideMasters/slideMaster1.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tags" Target="../tags/tag163.xml" /><Relationship Id="rId9" Type="http://schemas.openxmlformats.org/officeDocument/2006/relationships/tags" Target="../tags/tag164.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69.xml" /><Relationship Id="rId10" Type="http://schemas.openxmlformats.org/officeDocument/2006/relationships/tags" Target="../tags/tag178.xml" /><Relationship Id="rId11" Type="http://schemas.openxmlformats.org/officeDocument/2006/relationships/tags" Target="../tags/tag179.xml" /><Relationship Id="rId12" Type="http://schemas.openxmlformats.org/officeDocument/2006/relationships/tags" Target="../tags/tag180.xml" /><Relationship Id="rId13" Type="http://schemas.openxmlformats.org/officeDocument/2006/relationships/tags" Target="../tags/tag181.xml" /><Relationship Id="rId14" Type="http://schemas.openxmlformats.org/officeDocument/2006/relationships/tags" Target="../tags/tag182.xml" /><Relationship Id="rId15" Type="http://schemas.openxmlformats.org/officeDocument/2006/relationships/tags" Target="../tags/tag183.xml" /><Relationship Id="rId16" Type="http://schemas.openxmlformats.org/officeDocument/2006/relationships/slideMaster" Target="../slideMasters/slideMaster1.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84.xml" /><Relationship Id="rId10" Type="http://schemas.openxmlformats.org/officeDocument/2006/relationships/tags" Target="../tags/tag193.xml" /><Relationship Id="rId11" Type="http://schemas.openxmlformats.org/officeDocument/2006/relationships/tags" Target="../tags/tag194.xml" /><Relationship Id="rId12" Type="http://schemas.openxmlformats.org/officeDocument/2006/relationships/tags" Target="../tags/tag195.xml" /><Relationship Id="rId13" Type="http://schemas.openxmlformats.org/officeDocument/2006/relationships/slideMaster" Target="../slideMasters/slideMaster1.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tags" Target="../tags/tag25.xml" /><Relationship Id="rId11" Type="http://schemas.openxmlformats.org/officeDocument/2006/relationships/tags" Target="../tags/tag26.xml" /><Relationship Id="rId12" Type="http://schemas.openxmlformats.org/officeDocument/2006/relationships/slideMaster" Target="../slideMasters/slideMaster1.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4.xml" /><Relationship Id="rId10" Type="http://schemas.openxmlformats.org/officeDocument/2006/relationships/tags" Target="../tags/tag43.xml" /><Relationship Id="rId11" Type="http://schemas.openxmlformats.org/officeDocument/2006/relationships/tags" Target="../tags/tag44.xml" /><Relationship Id="rId12" Type="http://schemas.openxmlformats.org/officeDocument/2006/relationships/tags" Target="../tags/tag45.xml" /><Relationship Id="rId13" Type="http://schemas.openxmlformats.org/officeDocument/2006/relationships/slideMaster" Target="../slideMasters/slideMaster1.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46.xml" /><Relationship Id="rId10" Type="http://schemas.openxmlformats.org/officeDocument/2006/relationships/tags" Target="../tags/tag55.xml" /><Relationship Id="rId11" Type="http://schemas.openxmlformats.org/officeDocument/2006/relationships/tags" Target="../tags/tag56.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slideMaster" Target="../slideMasters/slideMaster1.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 Id="rId7" Type="http://schemas.openxmlformats.org/officeDocument/2006/relationships/tags" Target="../tags/tag52.xml" /><Relationship Id="rId8" Type="http://schemas.openxmlformats.org/officeDocument/2006/relationships/tags" Target="../tags/tag53.xml" /><Relationship Id="rId9" Type="http://schemas.openxmlformats.org/officeDocument/2006/relationships/tags" Target="../tags/tag5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tags" Target="../tags/tag86.xml" /><Relationship Id="rId11" Type="http://schemas.openxmlformats.org/officeDocument/2006/relationships/tags" Target="../tags/tag87.xml" /><Relationship Id="rId12" Type="http://schemas.openxmlformats.org/officeDocument/2006/relationships/slideMaster" Target="../slideMasters/slideMaster1.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alpha val="70000"/>
          </a:schemeClr>
        </a:solidFill>
        <a:effectLst/>
      </p:bgPr>
    </p:bg>
    <p:spTree>
      <p:nvGrpSpPr>
        <p:cNvPr id="1" name=""/>
        <p:cNvGrpSpPr/>
        <p:nvPr/>
      </p:nvGrpSpPr>
      <p:grpSpPr>
        <a:xfrm>
          <a:off x="0" y="0"/>
          <a:ext cx="0" cy="0"/>
        </a:xfrm>
      </p:grpSpPr>
      <p:grpSp>
        <p:nvGrpSpPr>
          <p:cNvPr id="4" name="组合 3"/>
          <p:cNvGrpSpPr/>
          <p:nvPr>
            <p:custDataLst>
              <p:tags r:id="rId1"/>
            </p:custDataLst>
          </p:nvPr>
        </p:nvGrpSpPr>
        <p:grpSpPr>
          <a:xfrm>
            <a:off x="-10888" y="0"/>
            <a:ext cx="12196961" cy="6858000"/>
            <a:chOff x="-10888" y="0"/>
            <a:chExt cx="12196961" cy="6858000"/>
          </a:xfrm>
        </p:grpSpPr>
        <p:sp>
          <p:nvSpPr>
            <p:cNvPr id="33" name="等腰三角形 32"/>
            <p:cNvSpPr/>
            <p:nvPr userDrawn="1">
              <p:custDataLst>
                <p:tags r:id="rId2"/>
              </p:custDataLst>
            </p:nvPr>
          </p:nvSpPr>
          <p:spPr>
            <a:xfrm rot="14021799">
              <a:off x="3381663" y="1414172"/>
              <a:ext cx="670568" cy="559200"/>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p:cNvSpPr/>
            <p:nvPr userDrawn="1">
              <p:custDataLst>
                <p:tags r:id="rId3"/>
              </p:custDataLst>
            </p:nvPr>
          </p:nvSpPr>
          <p:spPr>
            <a:xfrm rot="5400000">
              <a:off x="-5499" y="-5388"/>
              <a:ext cx="2624386" cy="2635162"/>
            </a:xfrm>
            <a:custGeom>
              <a:gdLst>
                <a:gd name="connsiteX0" fmla="*/ 0 w 2624386"/>
                <a:gd name="connsiteY0" fmla="*/ 2635161 h 2635162"/>
                <a:gd name="connsiteX1" fmla="*/ 0 w 2624386"/>
                <a:gd name="connsiteY1" fmla="*/ 0 h 2635162"/>
                <a:gd name="connsiteX2" fmla="*/ 2624386 w 2624386"/>
                <a:gd name="connsiteY2" fmla="*/ 2635162 h 2635162"/>
                <a:gd name="connsiteX3" fmla="*/ 0 w 2624386"/>
                <a:gd name="connsiteY3" fmla="*/ 2635161 h 2635162"/>
              </a:gdLst>
              <a:cxnLst>
                <a:cxn ang="0">
                  <a:pos x="connsiteX0" y="connsiteY0"/>
                </a:cxn>
                <a:cxn ang="0">
                  <a:pos x="connsiteX1" y="connsiteY1"/>
                </a:cxn>
                <a:cxn ang="0">
                  <a:pos x="connsiteX2" y="connsiteY2"/>
                </a:cxn>
                <a:cxn ang="0">
                  <a:pos x="connsiteX3" y="connsiteY3"/>
                </a:cxn>
              </a:cxnLst>
              <a:rect l="l" t="t" r="r" b="b"/>
              <a:pathLst>
                <a:path w="2624386" h="2635162">
                  <a:moveTo>
                    <a:pt x="0" y="2635161"/>
                  </a:moveTo>
                  <a:lnTo>
                    <a:pt x="0" y="0"/>
                  </a:lnTo>
                  <a:lnTo>
                    <a:pt x="2624386" y="2635162"/>
                  </a:lnTo>
                  <a:lnTo>
                    <a:pt x="0" y="263516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形状 53"/>
            <p:cNvSpPr/>
            <p:nvPr userDrawn="1">
              <p:custDataLst>
                <p:tags r:id="rId4"/>
              </p:custDataLst>
            </p:nvPr>
          </p:nvSpPr>
          <p:spPr>
            <a:xfrm rot="5400000">
              <a:off x="41503" y="-52390"/>
              <a:ext cx="3924484" cy="4029265"/>
            </a:xfrm>
            <a:custGeom>
              <a:gdLst>
                <a:gd name="connsiteX0" fmla="*/ 0 w 3924484"/>
                <a:gd name="connsiteY0" fmla="*/ 1394103 h 4029265"/>
                <a:gd name="connsiteX1" fmla="*/ 0 w 3924484"/>
                <a:gd name="connsiteY1" fmla="*/ 0 h 4029265"/>
                <a:gd name="connsiteX2" fmla="*/ 3924484 w 3924484"/>
                <a:gd name="connsiteY2" fmla="*/ 4029265 h 4029265"/>
                <a:gd name="connsiteX3" fmla="*/ 2624386 w 3924484"/>
                <a:gd name="connsiteY3" fmla="*/ 4029265 h 4029265"/>
                <a:gd name="connsiteX4" fmla="*/ 0 w 3924484"/>
                <a:gd name="connsiteY4" fmla="*/ 1394103 h 4029265"/>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24484" h="4029264">
                  <a:moveTo>
                    <a:pt x="0" y="1394103"/>
                  </a:moveTo>
                  <a:lnTo>
                    <a:pt x="0" y="0"/>
                  </a:lnTo>
                  <a:lnTo>
                    <a:pt x="3924484" y="4029265"/>
                  </a:lnTo>
                  <a:lnTo>
                    <a:pt x="2624386" y="4029265"/>
                  </a:lnTo>
                  <a:lnTo>
                    <a:pt x="0" y="139410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形状 70"/>
            <p:cNvSpPr/>
            <p:nvPr userDrawn="1">
              <p:custDataLst>
                <p:tags r:id="rId5"/>
              </p:custDataLst>
            </p:nvPr>
          </p:nvSpPr>
          <p:spPr>
            <a:xfrm rot="5400000" flipH="1" flipV="1">
              <a:off x="10501054" y="5172981"/>
              <a:ext cx="1681566" cy="1688471"/>
            </a:xfrm>
            <a:custGeom>
              <a:gdLst>
                <a:gd name="connsiteX0" fmla="*/ 0 w 2624386"/>
                <a:gd name="connsiteY0" fmla="*/ 2635161 h 2635162"/>
                <a:gd name="connsiteX1" fmla="*/ 0 w 2624386"/>
                <a:gd name="connsiteY1" fmla="*/ 0 h 2635162"/>
                <a:gd name="connsiteX2" fmla="*/ 2624386 w 2624386"/>
                <a:gd name="connsiteY2" fmla="*/ 2635162 h 2635162"/>
                <a:gd name="connsiteX3" fmla="*/ 0 w 2624386"/>
                <a:gd name="connsiteY3" fmla="*/ 2635161 h 2635162"/>
              </a:gdLst>
              <a:cxnLst>
                <a:cxn ang="0">
                  <a:pos x="connsiteX0" y="connsiteY0"/>
                </a:cxn>
                <a:cxn ang="0">
                  <a:pos x="connsiteX1" y="connsiteY1"/>
                </a:cxn>
                <a:cxn ang="0">
                  <a:pos x="connsiteX2" y="connsiteY2"/>
                </a:cxn>
                <a:cxn ang="0">
                  <a:pos x="connsiteX3" y="connsiteY3"/>
                </a:cxn>
              </a:cxnLst>
              <a:rect l="l" t="t" r="r" b="b"/>
              <a:pathLst>
                <a:path w="2624386" h="2635162">
                  <a:moveTo>
                    <a:pt x="0" y="2635161"/>
                  </a:moveTo>
                  <a:lnTo>
                    <a:pt x="0" y="0"/>
                  </a:lnTo>
                  <a:lnTo>
                    <a:pt x="2624386" y="2635162"/>
                  </a:lnTo>
                  <a:lnTo>
                    <a:pt x="0" y="2635161"/>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p:cNvSpPr/>
            <p:nvPr userDrawn="1">
              <p:custDataLst>
                <p:tags r:id="rId6"/>
              </p:custDataLst>
            </p:nvPr>
          </p:nvSpPr>
          <p:spPr>
            <a:xfrm rot="5400000" flipH="1" flipV="1">
              <a:off x="9637905" y="4309831"/>
              <a:ext cx="2514599" cy="2581737"/>
            </a:xfrm>
            <a:custGeom>
              <a:gdLst>
                <a:gd name="connsiteX0" fmla="*/ 0 w 3924484"/>
                <a:gd name="connsiteY0" fmla="*/ 1394103 h 4029265"/>
                <a:gd name="connsiteX1" fmla="*/ 0 w 3924484"/>
                <a:gd name="connsiteY1" fmla="*/ 0 h 4029265"/>
                <a:gd name="connsiteX2" fmla="*/ 3924484 w 3924484"/>
                <a:gd name="connsiteY2" fmla="*/ 4029265 h 4029265"/>
                <a:gd name="connsiteX3" fmla="*/ 2624386 w 3924484"/>
                <a:gd name="connsiteY3" fmla="*/ 4029265 h 4029265"/>
                <a:gd name="connsiteX4" fmla="*/ 0 w 3924484"/>
                <a:gd name="connsiteY4" fmla="*/ 1394103 h 4029265"/>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24484" h="4029264">
                  <a:moveTo>
                    <a:pt x="0" y="1394103"/>
                  </a:moveTo>
                  <a:lnTo>
                    <a:pt x="0" y="0"/>
                  </a:lnTo>
                  <a:lnTo>
                    <a:pt x="3924484" y="4029265"/>
                  </a:lnTo>
                  <a:lnTo>
                    <a:pt x="2624386" y="4029265"/>
                  </a:lnTo>
                  <a:lnTo>
                    <a:pt x="0" y="1394103"/>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等腰三角形 9"/>
            <p:cNvSpPr/>
            <p:nvPr userDrawn="1">
              <p:custDataLst>
                <p:tags r:id="rId7"/>
              </p:custDataLst>
            </p:nvPr>
          </p:nvSpPr>
          <p:spPr>
            <a:xfrm rot="8937774">
              <a:off x="843963" y="1839114"/>
              <a:ext cx="1642856" cy="137001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userDrawn="1">
              <p:custDataLst>
                <p:tags r:id="rId8"/>
              </p:custDataLst>
            </p:nvPr>
          </p:nvSpPr>
          <p:spPr>
            <a:xfrm rot="8969569">
              <a:off x="10352310" y="4913196"/>
              <a:ext cx="1114975" cy="9298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日期占位符 15"/>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18" name="灯片编号占位符 17"/>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12"/>
            </p:custDataLst>
          </p:nvPr>
        </p:nvSpPr>
        <p:spPr>
          <a:xfrm>
            <a:off x="3179925" y="2318853"/>
            <a:ext cx="6350000" cy="1398905"/>
          </a:xfrm>
        </p:spPr>
        <p:txBody>
          <a:bodyPr vert="horz" wrap="square" lIns="90000" tIns="46800" rIns="90000" bIns="0" rtlCol="0" anchor="b" anchorCtr="0">
            <a:normAutofit/>
          </a:bodyPr>
          <a:lstStyle>
            <a:lvl1pPr algn="ctr">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a:t>编辑标题</a:t>
            </a:r>
            <a:endParaRPr lang="zh-CN" altLang="en-US"/>
          </a:p>
        </p:txBody>
      </p:sp>
      <p:sp>
        <p:nvSpPr>
          <p:cNvPr id="3" name="副标题 2"/>
          <p:cNvSpPr>
            <a:spLocks noGrp="1"/>
          </p:cNvSpPr>
          <p:nvPr>
            <p:ph type="subTitle" idx="14" hasCustomPrompt="1"/>
            <p:custDataLst>
              <p:tags r:id="rId13"/>
            </p:custDataLst>
          </p:nvPr>
        </p:nvSpPr>
        <p:spPr>
          <a:xfrm>
            <a:off x="3180244" y="3928578"/>
            <a:ext cx="6349365" cy="448945"/>
          </a:xfrm>
        </p:spPr>
        <p:txBody>
          <a:bodyPr vert="horz" wrap="square" lIns="90000" tIns="0" rIns="90000" bIns="46800" rtlCol="0" anchor="t" anchorCtr="0">
            <a:normAutofit/>
          </a:bodyPr>
          <a:lstStyle>
            <a:lvl1pPr marL="0" indent="0" algn="ctr">
              <a:buNone/>
              <a:defRPr lang="zh-CN" altLang="en-US" sz="2000" spc="200">
                <a:ln>
                  <a:noFill/>
                </a:ln>
                <a:solidFill>
                  <a:schemeClr val="tx1">
                    <a:lumMod val="65000"/>
                    <a:lumOff val="35000"/>
                  </a:schemeClr>
                </a:solidFill>
                <a:effectLst/>
                <a:uLnTx/>
                <a:latin typeface="Arial" panose="020b0604020202020204" pitchFamily="34" charset="0"/>
                <a:ea typeface="微软雅黑"/>
                <a:cs typeface="微软雅黑" panose="020b0503020204020204" charset="-122"/>
              </a:defRPr>
            </a:lvl1pPr>
          </a:lstStyle>
          <a:p>
            <a:pPr marL="228600" lvl="0" indent="-228600" algn="dist">
              <a:lnSpc>
                <a:spcPct val="100000"/>
              </a:lnSpc>
              <a:spcAft>
                <a:spcPct val="0"/>
              </a:spcAft>
              <a:buClrTx/>
              <a:buSzTx/>
            </a:pPr>
            <a:r>
              <a:rPr lang="zh-CN" altLang="en-US"/>
              <a:t>单击此处编辑副标题</a:t>
            </a:r>
            <a:endParaRPr lang="zh-CN" altLang="en-US"/>
          </a:p>
        </p:txBody>
      </p:sp>
      <p:sp>
        <p:nvSpPr>
          <p:cNvPr id="75" name="文本占位符 74"/>
          <p:cNvSpPr>
            <a:spLocks noGrp="1"/>
          </p:cNvSpPr>
          <p:nvPr>
            <p:ph type="body" sz="quarter" idx="15" hasCustomPrompt="1"/>
            <p:custDataLst>
              <p:tags r:id="rId14"/>
            </p:custDataLst>
          </p:nvPr>
        </p:nvSpPr>
        <p:spPr>
          <a:xfrm>
            <a:off x="3702275" y="4466141"/>
            <a:ext cx="2008114" cy="486859"/>
          </a:xfrm>
        </p:spPr>
        <p:txBody>
          <a:bodyPr>
            <a:normAutofit/>
          </a:bodyPr>
          <a:lstStyle>
            <a:lvl1pPr marL="0" indent="0">
              <a:buNone/>
              <a:defRPr sz="2000" b="0" spc="300" baseline="0"/>
            </a:lvl1pPr>
          </a:lstStyle>
          <a:p>
            <a:pPr lvl="0"/>
            <a:r>
              <a:rPr lang="zh-CN" altLang="en-US"/>
              <a:t>编辑副标题</a:t>
            </a:r>
            <a:endParaRPr lang="zh-CN" altLang="en-US"/>
          </a:p>
        </p:txBody>
      </p:sp>
      <p:sp>
        <p:nvSpPr>
          <p:cNvPr id="76" name="文本占位符 74"/>
          <p:cNvSpPr>
            <a:spLocks noGrp="1"/>
          </p:cNvSpPr>
          <p:nvPr>
            <p:ph type="body" sz="quarter" idx="16" hasCustomPrompt="1"/>
            <p:custDataLst>
              <p:tags r:id="rId15"/>
            </p:custDataLst>
          </p:nvPr>
        </p:nvSpPr>
        <p:spPr>
          <a:xfrm>
            <a:off x="7440684" y="4466141"/>
            <a:ext cx="2008114" cy="486859"/>
          </a:xfrm>
        </p:spPr>
        <p:txBody>
          <a:bodyPr>
            <a:normAutofit/>
          </a:bodyPr>
          <a:lstStyle>
            <a:lvl1pPr marL="0" indent="0">
              <a:buNone/>
              <a:defRPr sz="2000" b="0" spc="300" baseline="0"/>
            </a:lvl1pPr>
          </a:lstStyle>
          <a:p>
            <a:pPr lvl="0"/>
            <a:r>
              <a:rPr lang="zh-CN" altLang="en-US"/>
              <a:t>编辑副标题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a:defRPr>
            </a:lvl1pPr>
            <a:lvl2pPr>
              <a:defRPr>
                <a:solidFill>
                  <a:schemeClr val="tx1"/>
                </a:solidFill>
                <a:latin typeface="Arial" panose="020b0604020202020204" pitchFamily="34" charset="0"/>
                <a:ea typeface="微软雅黑"/>
              </a:defRPr>
            </a:lvl2pPr>
            <a:lvl3pPr>
              <a:defRPr>
                <a:solidFill>
                  <a:schemeClr val="tx1"/>
                </a:solidFill>
                <a:latin typeface="Arial" panose="020b0604020202020204" pitchFamily="34" charset="0"/>
                <a:ea typeface="微软雅黑"/>
              </a:defRPr>
            </a:lvl3pPr>
            <a:lvl4pPr>
              <a:defRPr>
                <a:solidFill>
                  <a:schemeClr val="tx1"/>
                </a:solidFill>
                <a:latin typeface="Arial" panose="020b0604020202020204" pitchFamily="34" charset="0"/>
                <a:ea typeface="微软雅黑"/>
              </a:defRPr>
            </a:lvl4pPr>
            <a:lvl5pPr>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9" name="组合 8"/>
          <p:cNvGrpSpPr/>
          <p:nvPr>
            <p:custDataLst>
              <p:tags r:id="rId5"/>
            </p:custDataLst>
          </p:nvPr>
        </p:nvGrpSpPr>
        <p:grpSpPr>
          <a:xfrm>
            <a:off x="73777" y="110404"/>
            <a:ext cx="11982893" cy="615222"/>
            <a:chOff x="73777" y="110404"/>
            <a:chExt cx="11982893" cy="615222"/>
          </a:xfrm>
        </p:grpSpPr>
        <p:grpSp>
          <p:nvGrpSpPr>
            <p:cNvPr id="10" name="组合 9"/>
            <p:cNvGrpSpPr/>
            <p:nvPr userDrawn="1"/>
          </p:nvGrpSpPr>
          <p:grpSpPr>
            <a:xfrm>
              <a:off x="73777" y="110404"/>
              <a:ext cx="425417" cy="615222"/>
              <a:chOff x="73777" y="110404"/>
              <a:chExt cx="425417" cy="615222"/>
            </a:xfrm>
          </p:grpSpPr>
          <p:sp>
            <p:nvSpPr>
              <p:cNvPr id="15" name="等腰三角形 14"/>
              <p:cNvSpPr/>
              <p:nvPr userDrawn="1">
                <p:custDataLst>
                  <p:tags r:id="rId6"/>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7"/>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11533317" y="122773"/>
              <a:ext cx="523353" cy="541221"/>
              <a:chOff x="11533317" y="122773"/>
              <a:chExt cx="523353" cy="541221"/>
            </a:xfrm>
          </p:grpSpPr>
          <p:sp>
            <p:nvSpPr>
              <p:cNvPr id="12" name="等腰三角形 11"/>
              <p:cNvSpPr/>
              <p:nvPr userDrawn="1">
                <p:custDataLst>
                  <p:tags r:id="rId8"/>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custDataLst>
                  <p:tags r:id="rId9"/>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custDataLst>
                  <p:tags r:id="rId10"/>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grpSp>
        <p:nvGrpSpPr>
          <p:cNvPr id="6" name="组合 5"/>
          <p:cNvGrpSpPr/>
          <p:nvPr>
            <p:custDataLst>
              <p:tags r:id="rId1"/>
            </p:custDataLst>
          </p:nvPr>
        </p:nvGrpSpPr>
        <p:grpSpPr>
          <a:xfrm>
            <a:off x="-10888" y="0"/>
            <a:ext cx="12196961" cy="6858000"/>
            <a:chOff x="-10888" y="0"/>
            <a:chExt cx="12196961" cy="6858000"/>
          </a:xfrm>
        </p:grpSpPr>
        <p:sp>
          <p:nvSpPr>
            <p:cNvPr id="9" name="等腰三角形 8"/>
            <p:cNvSpPr/>
            <p:nvPr userDrawn="1">
              <p:custDataLst>
                <p:tags r:id="rId2"/>
              </p:custDataLst>
            </p:nvPr>
          </p:nvSpPr>
          <p:spPr>
            <a:xfrm rot="14021799">
              <a:off x="3381663" y="1414172"/>
              <a:ext cx="670568" cy="559200"/>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custDataLst>
                <p:tags r:id="rId3"/>
              </p:custDataLst>
            </p:nvPr>
          </p:nvSpPr>
          <p:spPr>
            <a:xfrm rot="5400000">
              <a:off x="-5499" y="-5388"/>
              <a:ext cx="2624386" cy="2635162"/>
            </a:xfrm>
            <a:custGeom>
              <a:gdLst>
                <a:gd name="connsiteX0" fmla="*/ 0 w 2624386"/>
                <a:gd name="connsiteY0" fmla="*/ 2635161 h 2635162"/>
                <a:gd name="connsiteX1" fmla="*/ 0 w 2624386"/>
                <a:gd name="connsiteY1" fmla="*/ 0 h 2635162"/>
                <a:gd name="connsiteX2" fmla="*/ 2624386 w 2624386"/>
                <a:gd name="connsiteY2" fmla="*/ 2635162 h 2635162"/>
                <a:gd name="connsiteX3" fmla="*/ 0 w 2624386"/>
                <a:gd name="connsiteY3" fmla="*/ 2635161 h 2635162"/>
              </a:gdLst>
              <a:cxnLst>
                <a:cxn ang="0">
                  <a:pos x="connsiteX0" y="connsiteY0"/>
                </a:cxn>
                <a:cxn ang="0">
                  <a:pos x="connsiteX1" y="connsiteY1"/>
                </a:cxn>
                <a:cxn ang="0">
                  <a:pos x="connsiteX2" y="connsiteY2"/>
                </a:cxn>
                <a:cxn ang="0">
                  <a:pos x="connsiteX3" y="connsiteY3"/>
                </a:cxn>
              </a:cxnLst>
              <a:rect l="l" t="t" r="r" b="b"/>
              <a:pathLst>
                <a:path w="2624386" h="2635162">
                  <a:moveTo>
                    <a:pt x="0" y="2635161"/>
                  </a:moveTo>
                  <a:lnTo>
                    <a:pt x="0" y="0"/>
                  </a:lnTo>
                  <a:lnTo>
                    <a:pt x="2624386" y="2635162"/>
                  </a:lnTo>
                  <a:lnTo>
                    <a:pt x="0" y="263516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custDataLst>
                <p:tags r:id="rId4"/>
              </p:custDataLst>
            </p:nvPr>
          </p:nvSpPr>
          <p:spPr>
            <a:xfrm rot="5400000">
              <a:off x="41503" y="-52390"/>
              <a:ext cx="3924484" cy="4029265"/>
            </a:xfrm>
            <a:custGeom>
              <a:gdLst>
                <a:gd name="connsiteX0" fmla="*/ 0 w 3924484"/>
                <a:gd name="connsiteY0" fmla="*/ 1394103 h 4029265"/>
                <a:gd name="connsiteX1" fmla="*/ 0 w 3924484"/>
                <a:gd name="connsiteY1" fmla="*/ 0 h 4029265"/>
                <a:gd name="connsiteX2" fmla="*/ 3924484 w 3924484"/>
                <a:gd name="connsiteY2" fmla="*/ 4029265 h 4029265"/>
                <a:gd name="connsiteX3" fmla="*/ 2624386 w 3924484"/>
                <a:gd name="connsiteY3" fmla="*/ 4029265 h 4029265"/>
                <a:gd name="connsiteX4" fmla="*/ 0 w 3924484"/>
                <a:gd name="connsiteY4" fmla="*/ 1394103 h 4029265"/>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24484" h="4029264">
                  <a:moveTo>
                    <a:pt x="0" y="1394103"/>
                  </a:moveTo>
                  <a:lnTo>
                    <a:pt x="0" y="0"/>
                  </a:lnTo>
                  <a:lnTo>
                    <a:pt x="3924484" y="4029265"/>
                  </a:lnTo>
                  <a:lnTo>
                    <a:pt x="2624386" y="4029265"/>
                  </a:lnTo>
                  <a:lnTo>
                    <a:pt x="0" y="139410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5"/>
              </p:custDataLst>
            </p:nvPr>
          </p:nvSpPr>
          <p:spPr>
            <a:xfrm rot="5400000" flipH="1" flipV="1">
              <a:off x="10501054" y="5172981"/>
              <a:ext cx="1681566" cy="1688471"/>
            </a:xfrm>
            <a:custGeom>
              <a:gdLst>
                <a:gd name="connsiteX0" fmla="*/ 0 w 2624386"/>
                <a:gd name="connsiteY0" fmla="*/ 2635161 h 2635162"/>
                <a:gd name="connsiteX1" fmla="*/ 0 w 2624386"/>
                <a:gd name="connsiteY1" fmla="*/ 0 h 2635162"/>
                <a:gd name="connsiteX2" fmla="*/ 2624386 w 2624386"/>
                <a:gd name="connsiteY2" fmla="*/ 2635162 h 2635162"/>
                <a:gd name="connsiteX3" fmla="*/ 0 w 2624386"/>
                <a:gd name="connsiteY3" fmla="*/ 2635161 h 2635162"/>
              </a:gdLst>
              <a:cxnLst>
                <a:cxn ang="0">
                  <a:pos x="connsiteX0" y="connsiteY0"/>
                </a:cxn>
                <a:cxn ang="0">
                  <a:pos x="connsiteX1" y="connsiteY1"/>
                </a:cxn>
                <a:cxn ang="0">
                  <a:pos x="connsiteX2" y="connsiteY2"/>
                </a:cxn>
                <a:cxn ang="0">
                  <a:pos x="connsiteX3" y="connsiteY3"/>
                </a:cxn>
              </a:cxnLst>
              <a:rect l="l" t="t" r="r" b="b"/>
              <a:pathLst>
                <a:path w="2624386" h="2635162">
                  <a:moveTo>
                    <a:pt x="0" y="2635161"/>
                  </a:moveTo>
                  <a:lnTo>
                    <a:pt x="0" y="0"/>
                  </a:lnTo>
                  <a:lnTo>
                    <a:pt x="2624386" y="2635162"/>
                  </a:lnTo>
                  <a:lnTo>
                    <a:pt x="0" y="2635161"/>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userDrawn="1">
              <p:custDataLst>
                <p:tags r:id="rId6"/>
              </p:custDataLst>
            </p:nvPr>
          </p:nvSpPr>
          <p:spPr>
            <a:xfrm rot="5400000" flipH="1" flipV="1">
              <a:off x="9637905" y="4309831"/>
              <a:ext cx="2514599" cy="2581737"/>
            </a:xfrm>
            <a:custGeom>
              <a:gdLst>
                <a:gd name="connsiteX0" fmla="*/ 0 w 3924484"/>
                <a:gd name="connsiteY0" fmla="*/ 1394103 h 4029265"/>
                <a:gd name="connsiteX1" fmla="*/ 0 w 3924484"/>
                <a:gd name="connsiteY1" fmla="*/ 0 h 4029265"/>
                <a:gd name="connsiteX2" fmla="*/ 3924484 w 3924484"/>
                <a:gd name="connsiteY2" fmla="*/ 4029265 h 4029265"/>
                <a:gd name="connsiteX3" fmla="*/ 2624386 w 3924484"/>
                <a:gd name="connsiteY3" fmla="*/ 4029265 h 4029265"/>
                <a:gd name="connsiteX4" fmla="*/ 0 w 3924484"/>
                <a:gd name="connsiteY4" fmla="*/ 1394103 h 4029265"/>
              </a:gdLst>
              <a:cxnLst>
                <a:cxn ang="0">
                  <a:pos x="connsiteX0" y="connsiteY0"/>
                </a:cxn>
                <a:cxn ang="0">
                  <a:pos x="connsiteX1" y="connsiteY1"/>
                </a:cxn>
                <a:cxn ang="0">
                  <a:pos x="connsiteX2" y="connsiteY2"/>
                </a:cxn>
                <a:cxn ang="0">
                  <a:pos x="connsiteX3" y="connsiteY3"/>
                </a:cxn>
                <a:cxn ang="0">
                  <a:pos x="connsiteX4" y="connsiteY4"/>
                </a:cxn>
              </a:cxnLst>
              <a:rect l="l" t="t" r="r" b="b"/>
              <a:pathLst>
                <a:path w="3924484" h="4029264">
                  <a:moveTo>
                    <a:pt x="0" y="1394103"/>
                  </a:moveTo>
                  <a:lnTo>
                    <a:pt x="0" y="0"/>
                  </a:lnTo>
                  <a:lnTo>
                    <a:pt x="3924484" y="4029265"/>
                  </a:lnTo>
                  <a:lnTo>
                    <a:pt x="2624386" y="4029265"/>
                  </a:lnTo>
                  <a:lnTo>
                    <a:pt x="0" y="1394103"/>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等腰三角形 18"/>
            <p:cNvSpPr/>
            <p:nvPr userDrawn="1">
              <p:custDataLst>
                <p:tags r:id="rId7"/>
              </p:custDataLst>
            </p:nvPr>
          </p:nvSpPr>
          <p:spPr>
            <a:xfrm rot="8937774">
              <a:off x="843963" y="1839114"/>
              <a:ext cx="1642856" cy="137001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custDataLst>
                <p:tags r:id="rId8"/>
              </p:custDataLst>
            </p:nvPr>
          </p:nvSpPr>
          <p:spPr>
            <a:xfrm rot="8969569">
              <a:off x="10352310" y="4913196"/>
              <a:ext cx="1114975" cy="9298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2" name="标题 1"/>
          <p:cNvSpPr>
            <a:spLocks noGrp="1"/>
          </p:cNvSpPr>
          <p:nvPr>
            <p:ph type="title" idx="13" hasCustomPrompt="1"/>
            <p:custDataLst>
              <p:tags r:id="rId12"/>
            </p:custDataLst>
          </p:nvPr>
        </p:nvSpPr>
        <p:spPr>
          <a:xfrm>
            <a:off x="3579742" y="2283847"/>
            <a:ext cx="5365750" cy="1398905"/>
          </a:xfrm>
        </p:spPr>
        <p:txBody>
          <a:bodyPr vert="horz" wrap="square" lIns="90000" tIns="46800" rIns="90000" bIns="46800" rtlCol="0" anchor="b" anchorCtr="0">
            <a:normAutofit/>
          </a:bodyPr>
          <a:lstStyle>
            <a:lvl1pPr algn="ctr">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a:t>编辑标题</a:t>
            </a:r>
            <a:endParaRPr lang="zh-CN" altLang="en-US"/>
          </a:p>
        </p:txBody>
      </p:sp>
      <p:sp>
        <p:nvSpPr>
          <p:cNvPr id="7" name="文本占位符 6"/>
          <p:cNvSpPr>
            <a:spLocks noGrp="1"/>
          </p:cNvSpPr>
          <p:nvPr>
            <p:ph type="body" idx="14" hasCustomPrompt="1"/>
            <p:custDataLst>
              <p:tags r:id="rId13"/>
            </p:custDataLst>
          </p:nvPr>
        </p:nvSpPr>
        <p:spPr>
          <a:xfrm>
            <a:off x="3579742" y="3824992"/>
            <a:ext cx="5365750" cy="361315"/>
          </a:xfrm>
        </p:spPr>
        <p:txBody>
          <a:bodyPr vert="horz" wrap="square" lIns="0" tIns="0" rIns="0" bIns="0" rtlCol="0" anchor="t" anchorCtr="0">
            <a:normAutofit/>
          </a:bodyPr>
          <a:lstStyle>
            <a:lvl1pPr marL="0" indent="0" algn="ctr">
              <a:buNone/>
              <a:defRPr lang="zh-CN" altLang="en-US" sz="2000" spc="200">
                <a:ln>
                  <a:noFill/>
                </a:ln>
                <a:solidFill>
                  <a:schemeClr val="tx1">
                    <a:lumMod val="65000"/>
                    <a:lumOff val="35000"/>
                  </a:schemeClr>
                </a:solidFill>
                <a:effectLst/>
                <a:uLnTx/>
                <a:latin typeface="Arial" panose="020b0604020202020204" pitchFamily="34" charset="0"/>
                <a:ea typeface="微软雅黑"/>
                <a:cs typeface="微软雅黑" panose="020b0503020204020204" charset="-122"/>
              </a:defRPr>
            </a:lvl1pPr>
          </a:lstStyle>
          <a:p>
            <a:pPr marL="228600" lvl="0" indent="-228600" algn="ctr">
              <a:lnSpc>
                <a:spcPct val="100000"/>
              </a:lnSpc>
              <a:spcAft>
                <a:spcPct val="0"/>
              </a:spcAft>
              <a:buClrTx/>
              <a:buSzTx/>
            </a:pPr>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wrap="square">
            <a:normAutofit/>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8" name="组合 7"/>
          <p:cNvGrpSpPr/>
          <p:nvPr>
            <p:custDataLst>
              <p:tags r:id="rId5"/>
            </p:custDataLst>
          </p:nvPr>
        </p:nvGrpSpPr>
        <p:grpSpPr>
          <a:xfrm>
            <a:off x="73777" y="110404"/>
            <a:ext cx="11982893" cy="615222"/>
            <a:chOff x="73777" y="110404"/>
            <a:chExt cx="11982893" cy="615222"/>
          </a:xfrm>
        </p:grpSpPr>
        <p:grpSp>
          <p:nvGrpSpPr>
            <p:cNvPr id="9" name="组合 8"/>
            <p:cNvGrpSpPr/>
            <p:nvPr userDrawn="1"/>
          </p:nvGrpSpPr>
          <p:grpSpPr>
            <a:xfrm>
              <a:off x="73777" y="110404"/>
              <a:ext cx="425417" cy="615222"/>
              <a:chOff x="73777" y="110404"/>
              <a:chExt cx="425417" cy="615222"/>
            </a:xfrm>
          </p:grpSpPr>
          <p:sp>
            <p:nvSpPr>
              <p:cNvPr id="14" name="等腰三角形 13"/>
              <p:cNvSpPr/>
              <p:nvPr userDrawn="1">
                <p:custDataLst>
                  <p:tags r:id="rId6"/>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custDataLst>
                  <p:tags r:id="rId7"/>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11533317" y="122773"/>
              <a:ext cx="523353" cy="541221"/>
              <a:chOff x="11533317" y="122773"/>
              <a:chExt cx="523353" cy="541221"/>
            </a:xfrm>
          </p:grpSpPr>
          <p:sp>
            <p:nvSpPr>
              <p:cNvPr id="11" name="等腰三角形 10"/>
              <p:cNvSpPr/>
              <p:nvPr userDrawn="1">
                <p:custDataLst>
                  <p:tags r:id="rId8"/>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custDataLst>
                  <p:tags r:id="rId9"/>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custDataLst>
                  <p:tags r:id="rId10"/>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11" name="组合 10"/>
          <p:cNvGrpSpPr/>
          <p:nvPr>
            <p:custDataLst>
              <p:tags r:id="rId7"/>
            </p:custDataLst>
          </p:nvPr>
        </p:nvGrpSpPr>
        <p:grpSpPr>
          <a:xfrm>
            <a:off x="73777" y="110404"/>
            <a:ext cx="11982893" cy="615222"/>
            <a:chOff x="73777" y="110404"/>
            <a:chExt cx="11982893" cy="615222"/>
          </a:xfrm>
        </p:grpSpPr>
        <p:grpSp>
          <p:nvGrpSpPr>
            <p:cNvPr id="12" name="组合 11"/>
            <p:cNvGrpSpPr/>
            <p:nvPr userDrawn="1"/>
          </p:nvGrpSpPr>
          <p:grpSpPr>
            <a:xfrm>
              <a:off x="73777" y="110404"/>
              <a:ext cx="425417" cy="615222"/>
              <a:chOff x="73777" y="110404"/>
              <a:chExt cx="425417" cy="615222"/>
            </a:xfrm>
          </p:grpSpPr>
          <p:sp>
            <p:nvSpPr>
              <p:cNvPr id="17" name="等腰三角形 16"/>
              <p:cNvSpPr/>
              <p:nvPr userDrawn="1">
                <p:custDataLst>
                  <p:tags r:id="rId8"/>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custDataLst>
                  <p:tags r:id="rId9"/>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11533317" y="122773"/>
              <a:ext cx="523353" cy="541221"/>
              <a:chOff x="11533317" y="122773"/>
              <a:chExt cx="523353" cy="541221"/>
            </a:xfrm>
          </p:grpSpPr>
          <p:sp>
            <p:nvSpPr>
              <p:cNvPr id="14" name="等腰三角形 13"/>
              <p:cNvSpPr/>
              <p:nvPr userDrawn="1">
                <p:custDataLst>
                  <p:tags r:id="rId10"/>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custDataLst>
                  <p:tags r:id="rId11"/>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12"/>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hasCustomPrompt="1"/>
            <p:custDataLst>
              <p:tags r:id="rId2"/>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2" name="组合 11"/>
          <p:cNvGrpSpPr/>
          <p:nvPr>
            <p:custDataLst>
              <p:tags r:id="rId8"/>
            </p:custDataLst>
          </p:nvPr>
        </p:nvGrpSpPr>
        <p:grpSpPr>
          <a:xfrm>
            <a:off x="11602814" y="148504"/>
            <a:ext cx="425417" cy="615222"/>
            <a:chOff x="73777" y="110404"/>
            <a:chExt cx="425417" cy="615222"/>
          </a:xfrm>
        </p:grpSpPr>
        <p:sp>
          <p:nvSpPr>
            <p:cNvPr id="17" name="等腰三角形 16"/>
            <p:cNvSpPr/>
            <p:nvPr userDrawn="1">
              <p:custDataLst>
                <p:tags r:id="rId9"/>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custDataLst>
                <p:tags r:id="rId10"/>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p:custDataLst>
              <p:tags r:id="rId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2" name="组合 11"/>
          <p:cNvGrpSpPr/>
          <p:nvPr>
            <p:custDataLst>
              <p:tags r:id="rId8"/>
            </p:custDataLst>
          </p:nvPr>
        </p:nvGrpSpPr>
        <p:grpSpPr>
          <a:xfrm>
            <a:off x="73777" y="110404"/>
            <a:ext cx="11982893" cy="615222"/>
            <a:chOff x="73777" y="110404"/>
            <a:chExt cx="11982893" cy="615222"/>
          </a:xfrm>
        </p:grpSpPr>
        <p:grpSp>
          <p:nvGrpSpPr>
            <p:cNvPr id="13" name="组合 12"/>
            <p:cNvGrpSpPr/>
            <p:nvPr userDrawn="1"/>
          </p:nvGrpSpPr>
          <p:grpSpPr>
            <a:xfrm>
              <a:off x="73777" y="110404"/>
              <a:ext cx="425417" cy="615222"/>
              <a:chOff x="73777" y="110404"/>
              <a:chExt cx="425417" cy="615222"/>
            </a:xfrm>
          </p:grpSpPr>
          <p:sp>
            <p:nvSpPr>
              <p:cNvPr id="18" name="等腰三角形 17"/>
              <p:cNvSpPr/>
              <p:nvPr userDrawn="1">
                <p:custDataLst>
                  <p:tags r:id="rId9"/>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custDataLst>
                  <p:tags r:id="rId10"/>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userDrawn="1"/>
          </p:nvGrpSpPr>
          <p:grpSpPr>
            <a:xfrm>
              <a:off x="11533317" y="122773"/>
              <a:ext cx="523353" cy="541221"/>
              <a:chOff x="11533317" y="122773"/>
              <a:chExt cx="523353" cy="541221"/>
            </a:xfrm>
          </p:grpSpPr>
          <p:sp>
            <p:nvSpPr>
              <p:cNvPr id="15" name="等腰三角形 14"/>
              <p:cNvSpPr/>
              <p:nvPr userDrawn="1">
                <p:custDataLst>
                  <p:tags r:id="rId11"/>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12"/>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custDataLst>
                  <p:tags r:id="rId13"/>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p:custDataLst>
              <p:tags r:id="rId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grpSp>
        <p:nvGrpSpPr>
          <p:cNvPr id="12" name="组合 11"/>
          <p:cNvGrpSpPr/>
          <p:nvPr>
            <p:custDataLst>
              <p:tags r:id="rId8"/>
            </p:custDataLst>
          </p:nvPr>
        </p:nvGrpSpPr>
        <p:grpSpPr>
          <a:xfrm>
            <a:off x="73777" y="110404"/>
            <a:ext cx="11982893" cy="615222"/>
            <a:chOff x="73777" y="110404"/>
            <a:chExt cx="11982893" cy="615222"/>
          </a:xfrm>
        </p:grpSpPr>
        <p:grpSp>
          <p:nvGrpSpPr>
            <p:cNvPr id="13" name="组合 12"/>
            <p:cNvGrpSpPr/>
            <p:nvPr userDrawn="1"/>
          </p:nvGrpSpPr>
          <p:grpSpPr>
            <a:xfrm>
              <a:off x="73777" y="110404"/>
              <a:ext cx="425417" cy="615222"/>
              <a:chOff x="73777" y="110404"/>
              <a:chExt cx="425417" cy="615222"/>
            </a:xfrm>
          </p:grpSpPr>
          <p:sp>
            <p:nvSpPr>
              <p:cNvPr id="18" name="等腰三角形 17"/>
              <p:cNvSpPr/>
              <p:nvPr userDrawn="1">
                <p:custDataLst>
                  <p:tags r:id="rId9"/>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custDataLst>
                  <p:tags r:id="rId10"/>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userDrawn="1"/>
          </p:nvGrpSpPr>
          <p:grpSpPr>
            <a:xfrm>
              <a:off x="11533317" y="122773"/>
              <a:ext cx="523353" cy="541221"/>
              <a:chOff x="11533317" y="122773"/>
              <a:chExt cx="523353" cy="541221"/>
            </a:xfrm>
          </p:grpSpPr>
          <p:sp>
            <p:nvSpPr>
              <p:cNvPr id="15" name="等腰三角形 14"/>
              <p:cNvSpPr/>
              <p:nvPr userDrawn="1">
                <p:custDataLst>
                  <p:tags r:id="rId11"/>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12"/>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custDataLst>
                  <p:tags r:id="rId13"/>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p:custDataLst>
              <p:tags r:id="rId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grpSp>
        <p:nvGrpSpPr>
          <p:cNvPr id="6" name="组合 5"/>
          <p:cNvGrpSpPr/>
          <p:nvPr>
            <p:custDataLst>
              <p:tags r:id="rId10"/>
            </p:custDataLst>
          </p:nvPr>
        </p:nvGrpSpPr>
        <p:grpSpPr>
          <a:xfrm>
            <a:off x="131399" y="6200622"/>
            <a:ext cx="11907989" cy="615222"/>
            <a:chOff x="131399" y="6200622"/>
            <a:chExt cx="11907989" cy="615222"/>
          </a:xfrm>
        </p:grpSpPr>
        <p:grpSp>
          <p:nvGrpSpPr>
            <p:cNvPr id="16" name="组合 15"/>
            <p:cNvGrpSpPr/>
            <p:nvPr userDrawn="1"/>
          </p:nvGrpSpPr>
          <p:grpSpPr>
            <a:xfrm>
              <a:off x="11613971" y="6200622"/>
              <a:ext cx="425417" cy="615222"/>
              <a:chOff x="73777" y="110404"/>
              <a:chExt cx="425417" cy="615222"/>
            </a:xfrm>
          </p:grpSpPr>
          <p:sp>
            <p:nvSpPr>
              <p:cNvPr id="21" name="等腰三角形 20"/>
              <p:cNvSpPr/>
              <p:nvPr userDrawn="1">
                <p:custDataLst>
                  <p:tags r:id="rId11"/>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custDataLst>
                  <p:tags r:id="rId12"/>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userDrawn="1"/>
          </p:nvGrpSpPr>
          <p:grpSpPr>
            <a:xfrm>
              <a:off x="131399" y="6212991"/>
              <a:ext cx="523353" cy="541221"/>
              <a:chOff x="11533317" y="122773"/>
              <a:chExt cx="523353" cy="541221"/>
            </a:xfrm>
          </p:grpSpPr>
          <p:sp>
            <p:nvSpPr>
              <p:cNvPr id="18" name="等腰三角形 17"/>
              <p:cNvSpPr/>
              <p:nvPr userDrawn="1">
                <p:custDataLst>
                  <p:tags r:id="rId13"/>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custDataLst>
                  <p:tags r:id="rId14"/>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custDataLst>
                  <p:tags r:id="rId15"/>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nvGrpSpPr>
          <p:cNvPr id="6" name="组合 5"/>
          <p:cNvGrpSpPr/>
          <p:nvPr>
            <p:custDataLst>
              <p:tags r:id="rId2"/>
            </p:custDataLst>
          </p:nvPr>
        </p:nvGrpSpPr>
        <p:grpSpPr>
          <a:xfrm>
            <a:off x="131399" y="5523703"/>
            <a:ext cx="11907991" cy="1248599"/>
            <a:chOff x="131399" y="5523703"/>
            <a:chExt cx="11907991" cy="1248599"/>
          </a:xfrm>
        </p:grpSpPr>
        <p:grpSp>
          <p:nvGrpSpPr>
            <p:cNvPr id="12" name="组合 11"/>
            <p:cNvGrpSpPr/>
            <p:nvPr userDrawn="1"/>
          </p:nvGrpSpPr>
          <p:grpSpPr>
            <a:xfrm>
              <a:off x="11176001" y="5523703"/>
              <a:ext cx="863389" cy="1248599"/>
              <a:chOff x="73777" y="110404"/>
              <a:chExt cx="425417" cy="615222"/>
            </a:xfrm>
          </p:grpSpPr>
          <p:sp>
            <p:nvSpPr>
              <p:cNvPr id="17" name="等腰三角形 16"/>
              <p:cNvSpPr/>
              <p:nvPr userDrawn="1">
                <p:custDataLst>
                  <p:tags r:id="rId3"/>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custDataLst>
                  <p:tags r:id="rId4"/>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131399" y="5585729"/>
              <a:ext cx="1087801" cy="1124943"/>
              <a:chOff x="11533317" y="122772"/>
              <a:chExt cx="523353" cy="541222"/>
            </a:xfrm>
          </p:grpSpPr>
          <p:sp>
            <p:nvSpPr>
              <p:cNvPr id="14" name="等腰三角形 13"/>
              <p:cNvSpPr/>
              <p:nvPr userDrawn="1">
                <p:custDataLst>
                  <p:tags r:id="rId5"/>
                </p:custDataLst>
              </p:nvPr>
            </p:nvSpPr>
            <p:spPr>
              <a:xfrm rot="16502459">
                <a:off x="11715859" y="146680"/>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custDataLst>
                  <p:tags r:id="rId6"/>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7"/>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hasCustomPrompt="1"/>
            <p:custDataLst>
              <p:tags r:id="rId8"/>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17" name="组合 16"/>
          <p:cNvGrpSpPr/>
          <p:nvPr>
            <p:custDataLst>
              <p:tags r:id="rId6"/>
            </p:custDataLst>
          </p:nvPr>
        </p:nvGrpSpPr>
        <p:grpSpPr>
          <a:xfrm>
            <a:off x="73777" y="110404"/>
            <a:ext cx="11982893" cy="615222"/>
            <a:chOff x="73777" y="110404"/>
            <a:chExt cx="11982893" cy="615222"/>
          </a:xfrm>
        </p:grpSpPr>
        <p:grpSp>
          <p:nvGrpSpPr>
            <p:cNvPr id="15" name="组合 14"/>
            <p:cNvGrpSpPr/>
            <p:nvPr userDrawn="1"/>
          </p:nvGrpSpPr>
          <p:grpSpPr>
            <a:xfrm>
              <a:off x="73777" y="110404"/>
              <a:ext cx="425417" cy="615222"/>
              <a:chOff x="73777" y="110404"/>
              <a:chExt cx="425417" cy="615222"/>
            </a:xfrm>
          </p:grpSpPr>
          <p:sp>
            <p:nvSpPr>
              <p:cNvPr id="10" name="等腰三角形 9"/>
              <p:cNvSpPr/>
              <p:nvPr userDrawn="1">
                <p:custDataLst>
                  <p:tags r:id="rId7"/>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custDataLst>
                  <p:tags r:id="rId8"/>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11533317" y="122773"/>
              <a:ext cx="523353" cy="541221"/>
              <a:chOff x="11533317" y="122773"/>
              <a:chExt cx="523353" cy="541221"/>
            </a:xfrm>
          </p:grpSpPr>
          <p:sp>
            <p:nvSpPr>
              <p:cNvPr id="12" name="等腰三角形 11"/>
              <p:cNvSpPr/>
              <p:nvPr userDrawn="1">
                <p:custDataLst>
                  <p:tags r:id="rId9"/>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custDataLst>
                  <p:tags r:id="rId10"/>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custDataLst>
                  <p:tags r:id="rId11"/>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sp>
        <p:nvSpPr>
          <p:cNvPr id="4" name="日期占位符 3"/>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4"/>
            </p:custDataLst>
          </p:nvPr>
        </p:nvSpPr>
        <p:spPr>
          <a:xfrm>
            <a:off x="4818119" y="2443130"/>
            <a:ext cx="5686330" cy="1081405"/>
          </a:xfrm>
        </p:spPr>
        <p:txBody>
          <a:bodyPr vert="horz" wrap="square" lIns="90000" tIns="46800" rIns="90000" bIns="46800" rtlCol="0" anchor="ctr" anchorCtr="0">
            <a:normAutofit/>
          </a:bodyPr>
          <a:lstStyle>
            <a:lvl1pPr>
              <a:defRPr lang="zh-CN" altLang="en-US" sz="4800" b="0" spc="5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ct val="0"/>
              </a:spcAft>
              <a:buClrTx/>
              <a:buSzTx/>
              <a:buFontTx/>
            </a:pPr>
            <a:r>
              <a:rPr lang="zh-CN" altLang="en-US"/>
              <a:t>编辑标题</a:t>
            </a:r>
            <a:endParaRPr lang="zh-CN" altLang="en-US"/>
          </a:p>
        </p:txBody>
      </p:sp>
      <p:grpSp>
        <p:nvGrpSpPr>
          <p:cNvPr id="32" name="组合 31"/>
          <p:cNvGrpSpPr/>
          <p:nvPr>
            <p:custDataLst>
              <p:tags r:id="rId5"/>
            </p:custDataLst>
          </p:nvPr>
        </p:nvGrpSpPr>
        <p:grpSpPr>
          <a:xfrm>
            <a:off x="10916906" y="2316109"/>
            <a:ext cx="1281151" cy="2932804"/>
            <a:chOff x="10916906" y="2316109"/>
            <a:chExt cx="1281151" cy="2932804"/>
          </a:xfrm>
        </p:grpSpPr>
        <p:sp>
          <p:nvSpPr>
            <p:cNvPr id="30" name="任意多边形: 形状 29"/>
            <p:cNvSpPr/>
            <p:nvPr userDrawn="1">
              <p:custDataLst>
                <p:tags r:id="rId6"/>
              </p:custDataLst>
            </p:nvPr>
          </p:nvSpPr>
          <p:spPr>
            <a:xfrm>
              <a:off x="10916906" y="3230862"/>
              <a:ext cx="1281151" cy="2018051"/>
            </a:xfrm>
            <a:custGeom>
              <a:gdLst>
                <a:gd name="connsiteX0" fmla="*/ 0 w 1281151"/>
                <a:gd name="connsiteY0" fmla="*/ 0 h 2018051"/>
                <a:gd name="connsiteX1" fmla="*/ 1281151 w 1281151"/>
                <a:gd name="connsiteY1" fmla="*/ 176857 h 2018051"/>
                <a:gd name="connsiteX2" fmla="*/ 1281151 w 1281151"/>
                <a:gd name="connsiteY2" fmla="*/ 513779 h 2018051"/>
                <a:gd name="connsiteX3" fmla="*/ 1275094 w 1281151"/>
                <a:gd name="connsiteY3" fmla="*/ 509380 h 2018051"/>
                <a:gd name="connsiteX4" fmla="*/ 1275094 w 1281151"/>
                <a:gd name="connsiteY4" fmla="*/ 1502129 h 2018051"/>
                <a:gd name="connsiteX5" fmla="*/ 860198 w 1281151"/>
                <a:gd name="connsiteY5" fmla="*/ 2018051 h 2018051"/>
                <a:gd name="connsiteX6" fmla="*/ 0 w 1281151"/>
                <a:gd name="connsiteY6" fmla="*/ 0 h 20180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1151" h="2018050">
                  <a:moveTo>
                    <a:pt x="0" y="0"/>
                  </a:moveTo>
                  <a:lnTo>
                    <a:pt x="1281151" y="176857"/>
                  </a:lnTo>
                  <a:lnTo>
                    <a:pt x="1281151" y="513779"/>
                  </a:lnTo>
                  <a:lnTo>
                    <a:pt x="1275094" y="509380"/>
                  </a:lnTo>
                  <a:lnTo>
                    <a:pt x="1275094" y="1502129"/>
                  </a:lnTo>
                  <a:lnTo>
                    <a:pt x="860198" y="2018051"/>
                  </a:lnTo>
                  <a:lnTo>
                    <a:pt x="0" y="0"/>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userDrawn="1">
              <p:custDataLst>
                <p:tags r:id="rId7"/>
              </p:custDataLst>
            </p:nvPr>
          </p:nvSpPr>
          <p:spPr>
            <a:xfrm>
              <a:off x="11016851" y="2316109"/>
              <a:ext cx="1175149" cy="1424132"/>
            </a:xfrm>
            <a:custGeom>
              <a:gdLst>
                <a:gd name="connsiteX0" fmla="*/ 1175149 w 1175149"/>
                <a:gd name="connsiteY0" fmla="*/ 0 h 1424132"/>
                <a:gd name="connsiteX1" fmla="*/ 1175149 w 1175149"/>
                <a:gd name="connsiteY1" fmla="*/ 1424132 h 1424132"/>
                <a:gd name="connsiteX2" fmla="*/ 0 w 1175149"/>
                <a:gd name="connsiteY2" fmla="*/ 570746 h 1424132"/>
                <a:gd name="connsiteX3" fmla="*/ 1175149 w 1175149"/>
                <a:gd name="connsiteY3" fmla="*/ 0 h 1424132"/>
              </a:gdLst>
              <a:cxnLst>
                <a:cxn ang="0">
                  <a:pos x="connsiteX0" y="connsiteY0"/>
                </a:cxn>
                <a:cxn ang="0">
                  <a:pos x="connsiteX1" y="connsiteY1"/>
                </a:cxn>
                <a:cxn ang="0">
                  <a:pos x="connsiteX2" y="connsiteY2"/>
                </a:cxn>
                <a:cxn ang="0">
                  <a:pos x="connsiteX3" y="connsiteY3"/>
                </a:cxn>
              </a:cxnLst>
              <a:rect l="l" t="t" r="r" b="b"/>
              <a:pathLst>
                <a:path w="1175149" h="1424132">
                  <a:moveTo>
                    <a:pt x="1175149" y="0"/>
                  </a:moveTo>
                  <a:lnTo>
                    <a:pt x="1175149" y="1424132"/>
                  </a:lnTo>
                  <a:lnTo>
                    <a:pt x="0" y="570746"/>
                  </a:lnTo>
                  <a:lnTo>
                    <a:pt x="1175149" y="0"/>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a:defRPr>
            </a:lvl1pPr>
            <a:lvl2pPr eaLnBrk="1" fontAlgn="auto" latinLnBrk="0" hangingPunct="1">
              <a:defRPr sz="1600">
                <a:solidFill>
                  <a:schemeClr val="tx1"/>
                </a:solidFill>
                <a:latin typeface="Arial" panose="020b0604020202020204" pitchFamily="34" charset="0"/>
                <a:ea typeface="微软雅黑"/>
              </a:defRPr>
            </a:lvl2pPr>
            <a:lvl3pPr eaLnBrk="1" fontAlgn="auto" latinLnBrk="0" hangingPunct="1">
              <a:defRPr sz="1600">
                <a:solidFill>
                  <a:schemeClr val="tx1"/>
                </a:solidFill>
                <a:latin typeface="Arial" panose="020b0604020202020204" pitchFamily="34" charset="0"/>
                <a:ea typeface="微软雅黑"/>
              </a:defRPr>
            </a:lvl3pPr>
            <a:lvl4pPr eaLnBrk="1" fontAlgn="auto" latinLnBrk="0" hangingPunct="1">
              <a:defRPr sz="1600">
                <a:solidFill>
                  <a:schemeClr val="tx1"/>
                </a:solidFill>
                <a:latin typeface="Arial" panose="020b0604020202020204" pitchFamily="34" charset="0"/>
                <a:ea typeface="微软雅黑"/>
              </a:defRPr>
            </a:lvl4pPr>
            <a:lvl5pPr eaLnBrk="1" fontAlgn="auto" latinLnBrk="0" hangingPunct="1">
              <a:defRPr sz="160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10" name="组合 9"/>
          <p:cNvGrpSpPr/>
          <p:nvPr>
            <p:custDataLst>
              <p:tags r:id="rId7"/>
            </p:custDataLst>
          </p:nvPr>
        </p:nvGrpSpPr>
        <p:grpSpPr>
          <a:xfrm>
            <a:off x="73777" y="110404"/>
            <a:ext cx="11982893" cy="615222"/>
            <a:chOff x="73777" y="110404"/>
            <a:chExt cx="11982893" cy="615222"/>
          </a:xfrm>
        </p:grpSpPr>
        <p:grpSp>
          <p:nvGrpSpPr>
            <p:cNvPr id="11" name="组合 10"/>
            <p:cNvGrpSpPr/>
            <p:nvPr userDrawn="1"/>
          </p:nvGrpSpPr>
          <p:grpSpPr>
            <a:xfrm>
              <a:off x="73777" y="110404"/>
              <a:ext cx="425417" cy="615222"/>
              <a:chOff x="73777" y="110404"/>
              <a:chExt cx="425417" cy="615222"/>
            </a:xfrm>
          </p:grpSpPr>
          <p:sp>
            <p:nvSpPr>
              <p:cNvPr id="16" name="等腰三角形 15"/>
              <p:cNvSpPr/>
              <p:nvPr userDrawn="1">
                <p:custDataLst>
                  <p:tags r:id="rId8"/>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custDataLst>
                  <p:tags r:id="rId9"/>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11533317" y="122773"/>
              <a:ext cx="523353" cy="541221"/>
              <a:chOff x="11533317" y="122773"/>
              <a:chExt cx="523353" cy="541221"/>
            </a:xfrm>
          </p:grpSpPr>
          <p:sp>
            <p:nvSpPr>
              <p:cNvPr id="13" name="等腰三角形 12"/>
              <p:cNvSpPr/>
              <p:nvPr userDrawn="1">
                <p:custDataLst>
                  <p:tags r:id="rId10"/>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custDataLst>
                  <p:tags r:id="rId11"/>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custDataLst>
                  <p:tags r:id="rId12"/>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12" name="组合 11"/>
          <p:cNvGrpSpPr/>
          <p:nvPr>
            <p:custDataLst>
              <p:tags r:id="rId9"/>
            </p:custDataLst>
          </p:nvPr>
        </p:nvGrpSpPr>
        <p:grpSpPr>
          <a:xfrm>
            <a:off x="73777" y="110404"/>
            <a:ext cx="11982893" cy="615222"/>
            <a:chOff x="73777" y="110404"/>
            <a:chExt cx="11982893" cy="615222"/>
          </a:xfrm>
        </p:grpSpPr>
        <p:grpSp>
          <p:nvGrpSpPr>
            <p:cNvPr id="13" name="组合 12"/>
            <p:cNvGrpSpPr/>
            <p:nvPr userDrawn="1"/>
          </p:nvGrpSpPr>
          <p:grpSpPr>
            <a:xfrm>
              <a:off x="73777" y="110404"/>
              <a:ext cx="425417" cy="615222"/>
              <a:chOff x="73777" y="110404"/>
              <a:chExt cx="425417" cy="615222"/>
            </a:xfrm>
          </p:grpSpPr>
          <p:sp>
            <p:nvSpPr>
              <p:cNvPr id="18" name="等腰三角形 17"/>
              <p:cNvSpPr/>
              <p:nvPr userDrawn="1">
                <p:custDataLst>
                  <p:tags r:id="rId10"/>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custDataLst>
                  <p:tags r:id="rId11"/>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userDrawn="1"/>
          </p:nvGrpSpPr>
          <p:grpSpPr>
            <a:xfrm>
              <a:off x="11533317" y="122773"/>
              <a:ext cx="523353" cy="541221"/>
              <a:chOff x="11533317" y="122773"/>
              <a:chExt cx="523353" cy="541221"/>
            </a:xfrm>
          </p:grpSpPr>
          <p:sp>
            <p:nvSpPr>
              <p:cNvPr id="15" name="等腰三角形 14"/>
              <p:cNvSpPr/>
              <p:nvPr userDrawn="1">
                <p:custDataLst>
                  <p:tags r:id="rId12"/>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13"/>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custDataLst>
                  <p:tags r:id="rId14"/>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6" name="矩形 5"/>
          <p:cNvSpPr/>
          <p:nvPr>
            <p:custDataLst>
              <p:tags r:id="rId1"/>
            </p:custDataLst>
          </p:nvPr>
        </p:nvSpPr>
        <p:spPr>
          <a:xfrm>
            <a:off x="0" y="1143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 name="标题 1"/>
          <p:cNvSpPr>
            <a:spLocks noGrp="1"/>
          </p:cNvSpPr>
          <p:nvPr>
            <p:ph type="title"/>
            <p:custDataLst>
              <p:tags r:id="rId2"/>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16" name="组合 15"/>
          <p:cNvGrpSpPr/>
          <p:nvPr>
            <p:custDataLst>
              <p:tags r:id="rId6"/>
            </p:custDataLst>
          </p:nvPr>
        </p:nvGrpSpPr>
        <p:grpSpPr>
          <a:xfrm>
            <a:off x="8740655" y="2489413"/>
            <a:ext cx="1503308" cy="2174027"/>
            <a:chOff x="73777" y="110404"/>
            <a:chExt cx="425417" cy="615222"/>
          </a:xfrm>
        </p:grpSpPr>
        <p:sp>
          <p:nvSpPr>
            <p:cNvPr id="13" name="等腰三角形 12"/>
            <p:cNvSpPr/>
            <p:nvPr userDrawn="1">
              <p:custDataLst>
                <p:tags r:id="rId7"/>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custDataLst>
                <p:tags r:id="rId8"/>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a:defRPr>
            </a:lvl1pPr>
            <a:lvl2pPr indent="0" eaLnBrk="1" fontAlgn="auto" latinLnBrk="0" hangingPunct="1">
              <a:defRPr>
                <a:solidFill>
                  <a:schemeClr val="tx1"/>
                </a:solidFill>
                <a:latin typeface="Arial" panose="020b0604020202020204" pitchFamily="34" charset="0"/>
                <a:ea typeface="微软雅黑"/>
              </a:defRPr>
            </a:lvl2pPr>
            <a:lvl3pPr indent="0" eaLnBrk="1" fontAlgn="auto" latinLnBrk="0" hangingPunct="1">
              <a:defRPr>
                <a:solidFill>
                  <a:schemeClr val="tx1"/>
                </a:solidFill>
                <a:latin typeface="Arial" panose="020b0604020202020204" pitchFamily="34" charset="0"/>
                <a:ea typeface="微软雅黑"/>
              </a:defRPr>
            </a:lvl3pPr>
            <a:lvl4pPr indent="0" eaLnBrk="1" fontAlgn="auto" latinLnBrk="0" hangingPunct="1">
              <a:defRPr>
                <a:solidFill>
                  <a:schemeClr val="tx1"/>
                </a:solidFill>
                <a:latin typeface="Arial" panose="020b0604020202020204" pitchFamily="34" charset="0"/>
                <a:ea typeface="微软雅黑"/>
              </a:defRPr>
            </a:lvl4pPr>
            <a:lvl5pPr indent="0" eaLnBrk="1" fontAlgn="auto" latinLnBrk="0" hangingPunct="1">
              <a:defRPr>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a:defRPr>
            </a:lvl1pPr>
          </a:lstStyle>
          <a:p>
            <a:fld id="{49AE70B2-8BF9-45C0-BB95-33D1B9D3A854}" type="slidenum">
              <a:rPr lang="zh-CN" altLang="en-US" smtClean="0"/>
              <a:t>0</a:t>
            </a:fld>
            <a:endParaRPr lang="zh-CN" altLang="en-US"/>
          </a:p>
        </p:txBody>
      </p:sp>
      <p:grpSp>
        <p:nvGrpSpPr>
          <p:cNvPr id="9" name="组合 8"/>
          <p:cNvGrpSpPr/>
          <p:nvPr>
            <p:custDataLst>
              <p:tags r:id="rId6"/>
            </p:custDataLst>
          </p:nvPr>
        </p:nvGrpSpPr>
        <p:grpSpPr>
          <a:xfrm>
            <a:off x="73777" y="110404"/>
            <a:ext cx="11982893" cy="615222"/>
            <a:chOff x="73777" y="110404"/>
            <a:chExt cx="11982893" cy="615222"/>
          </a:xfrm>
        </p:grpSpPr>
        <p:grpSp>
          <p:nvGrpSpPr>
            <p:cNvPr id="10" name="组合 9"/>
            <p:cNvGrpSpPr/>
            <p:nvPr userDrawn="1"/>
          </p:nvGrpSpPr>
          <p:grpSpPr>
            <a:xfrm>
              <a:off x="73777" y="110404"/>
              <a:ext cx="425417" cy="615222"/>
              <a:chOff x="73777" y="110404"/>
              <a:chExt cx="425417" cy="615222"/>
            </a:xfrm>
          </p:grpSpPr>
          <p:sp>
            <p:nvSpPr>
              <p:cNvPr id="15" name="等腰三角形 14"/>
              <p:cNvSpPr/>
              <p:nvPr userDrawn="1">
                <p:custDataLst>
                  <p:tags r:id="rId7"/>
                </p:custDataLst>
              </p:nvPr>
            </p:nvSpPr>
            <p:spPr>
              <a:xfrm rot="11271584">
                <a:off x="73777" y="370862"/>
                <a:ext cx="425417" cy="354764"/>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custDataLst>
                  <p:tags r:id="rId8"/>
                </p:custDataLst>
              </p:nvPr>
            </p:nvSpPr>
            <p:spPr>
              <a:xfrm rot="16502459">
                <a:off x="88154" y="140542"/>
                <a:ext cx="362938" cy="302662"/>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11533317" y="122773"/>
              <a:ext cx="523353" cy="541221"/>
              <a:chOff x="11533317" y="122773"/>
              <a:chExt cx="523353" cy="541221"/>
            </a:xfrm>
          </p:grpSpPr>
          <p:sp>
            <p:nvSpPr>
              <p:cNvPr id="12" name="等腰三角形 11"/>
              <p:cNvSpPr/>
              <p:nvPr userDrawn="1">
                <p:custDataLst>
                  <p:tags r:id="rId9"/>
                </p:custDataLst>
              </p:nvPr>
            </p:nvSpPr>
            <p:spPr>
              <a:xfrm rot="16502459">
                <a:off x="11715859" y="146681"/>
                <a:ext cx="287918" cy="240101"/>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custDataLst>
                  <p:tags r:id="rId10"/>
                </p:custDataLst>
              </p:nvPr>
            </p:nvSpPr>
            <p:spPr>
              <a:xfrm rot="11271584">
                <a:off x="11533317" y="365707"/>
                <a:ext cx="351591" cy="293199"/>
              </a:xfrm>
              <a:prstGeom prst="triangle">
                <a:avLst/>
              </a:prstGeom>
              <a:solidFill>
                <a:schemeClr val="accent1">
                  <a:lumMod val="40000"/>
                  <a:lumOff val="6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custDataLst>
                  <p:tags r:id="rId11"/>
                </p:custDataLst>
              </p:nvPr>
            </p:nvSpPr>
            <p:spPr>
              <a:xfrm rot="16809942">
                <a:off x="11856087" y="463410"/>
                <a:ext cx="218748" cy="182419"/>
              </a:xfrm>
              <a:prstGeom prst="triangl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96.xml" /><Relationship Id="rId21" Type="http://schemas.openxmlformats.org/officeDocument/2006/relationships/tags" Target="../tags/tag197.xml" /><Relationship Id="rId22" Type="http://schemas.openxmlformats.org/officeDocument/2006/relationships/tags" Target="../tags/tag198.xml" /><Relationship Id="rId23" Type="http://schemas.openxmlformats.org/officeDocument/2006/relationships/tags" Target="../tags/tag199.xml" /><Relationship Id="rId24" Type="http://schemas.openxmlformats.org/officeDocument/2006/relationships/tags" Target="../tags/tag200.xml" /><Relationship Id="rId25" Type="http://schemas.openxmlformats.org/officeDocument/2006/relationships/tags" Target="../tags/tag201.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20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2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20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22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0.xml" /><Relationship Id="rId3" Type="http://schemas.openxmlformats.org/officeDocument/2006/relationships/tags" Target="../tags/tag23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20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xml" /><Relationship Id="rId3" Type="http://schemas.openxmlformats.org/officeDocument/2006/relationships/tags" Target="../tags/tag234.xml" /><Relationship Id="rId4" Type="http://schemas.openxmlformats.org/officeDocument/2006/relationships/image" Target="../media/image11.png" /><Relationship Id="rId5" Type="http://schemas.openxmlformats.org/officeDocument/2006/relationships/tags" Target="../tags/tag23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20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2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tags" Target="../tags/tag20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2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0" y="0"/>
            <a:ext cx="8904605" cy="6858000"/>
          </a:xfrm>
          <a:prstGeom prst="rect">
            <a:avLst/>
          </a:prstGeom>
        </p:spPr>
      </p:pic>
      <p:sp>
        <p:nvSpPr>
          <p:cNvPr id="5" name="文本框 4"/>
          <p:cNvSpPr txBox="1"/>
          <p:nvPr/>
        </p:nvSpPr>
        <p:spPr>
          <a:xfrm>
            <a:off x="9492615" y="2065655"/>
            <a:ext cx="2029460" cy="3663950"/>
          </a:xfrm>
          <a:prstGeom prst="rect">
            <a:avLst/>
          </a:prstGeom>
          <a:noFill/>
        </p:spPr>
        <p:txBody>
          <a:bodyPr vert="eaVert" wrap="square" rtlCol="0">
            <a:spAutoFit/>
          </a:bodyPr>
          <a:lstStyle/>
          <a:p>
            <a:r>
              <a:rPr lang="zh-CN" altLang="en-US" sz="6000"/>
              <a:t>脱贫攻坚</a:t>
            </a:r>
            <a:endParaRPr lang="zh-CN" altLang="en-US" sz="6000"/>
          </a:p>
          <a:p>
            <a:r>
              <a:rPr lang="zh-CN" altLang="en-US" sz="6000"/>
              <a:t>新闻采访</a:t>
            </a:r>
            <a:endParaRPr lang="zh-CN" altLang="en-US" sz="60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305560"/>
          </a:xfrm>
        </p:spPr>
        <p:txBody>
          <a:bodyPr/>
          <a:lstStyle/>
          <a:p>
            <a:pPr marL="742950" indent="-742950">
              <a:buFont typeface="+mj-ea"/>
              <a:buAutoNum type="circleNumDbPlain"/>
            </a:pPr>
            <a:r>
              <a:rPr sz="4400" b="0"/>
              <a:t>采访的准备包括哪些环节？</a:t>
            </a:r>
            <a:endParaRPr sz="4400" b="0"/>
          </a:p>
        </p:txBody>
      </p:sp>
      <p:sp>
        <p:nvSpPr>
          <p:cNvPr id="3" name="内容占位符 2"/>
          <p:cNvSpPr>
            <a:spLocks noGrp="1"/>
          </p:cNvSpPr>
          <p:nvPr>
            <p:ph idx="1"/>
          </p:nvPr>
        </p:nvSpPr>
        <p:spPr>
          <a:xfrm>
            <a:off x="669925" y="2153285"/>
            <a:ext cx="10852150" cy="3910330"/>
          </a:xfrm>
        </p:spPr>
        <p:txBody>
          <a:bodyPr/>
          <a:lstStyle/>
          <a:p>
            <a:pPr marL="0" indent="457200">
              <a:buNone/>
            </a:pPr>
            <a:r>
              <a:rPr lang="zh-CN" altLang="en-US" sz="3600"/>
              <a:t>包括观察、调查、材料收集、笔录、摄影、摄像、录音等方式。</a:t>
            </a:r>
            <a:endParaRPr lang="zh-CN" altLang="en-US" sz="3600"/>
          </a:p>
          <a:p>
            <a:pPr marL="0" indent="457200">
              <a:buNone/>
            </a:pPr>
            <a:r>
              <a:rPr lang="zh-CN" altLang="en-US" sz="3600"/>
              <a:t>采访是获取第一手资料的重要手段,也是记者的基本功。同时,采访的多种方式,可以使新闻事实形成不同的层次。</a:t>
            </a:r>
            <a:endParaRPr lang="zh-CN" altLang="en-US" sz="36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9125" y="692150"/>
            <a:ext cx="10852150" cy="1744980"/>
          </a:xfrm>
        </p:spPr>
        <p:txBody>
          <a:bodyPr>
            <a:normAutofit/>
          </a:bodyPr>
          <a:lstStyle/>
          <a:p>
            <a:r>
              <a:rPr sz="4000" b="0">
                <a:sym typeface="+mn-ea"/>
              </a:rPr>
              <a:t>②</a:t>
            </a:r>
            <a:r>
              <a:rPr lang="zh-CN" altLang="en-US" sz="4000" b="0"/>
              <a:t>一般来说,一个完整的现场访流程主要由前期准备、现场问答和后期整理三部分组成。</a:t>
            </a:r>
            <a:endParaRPr lang="zh-CN" altLang="en-US" sz="4000" b="0"/>
          </a:p>
        </p:txBody>
      </p:sp>
      <p:sp>
        <p:nvSpPr>
          <p:cNvPr id="3" name="内容占位符 2"/>
          <p:cNvSpPr>
            <a:spLocks noGrp="1"/>
          </p:cNvSpPr>
          <p:nvPr>
            <p:ph idx="1"/>
          </p:nvPr>
        </p:nvSpPr>
        <p:spPr>
          <a:xfrm>
            <a:off x="619125" y="3120390"/>
            <a:ext cx="10953750" cy="2957195"/>
          </a:xfrm>
        </p:spPr>
        <p:txBody>
          <a:bodyPr>
            <a:noAutofit/>
          </a:bodyPr>
          <a:lstStyle/>
          <a:p>
            <a:pPr marL="0" indent="0">
              <a:buNone/>
            </a:pPr>
            <a:r>
              <a:rPr lang="zh-CN" altLang="en-US" sz="2800" b="1"/>
              <a:t>前期准备</a:t>
            </a:r>
            <a:endParaRPr lang="zh-CN" altLang="en-US" sz="2800" b="1"/>
          </a:p>
          <a:p>
            <a:pPr marL="0" indent="0">
              <a:buNone/>
            </a:pPr>
            <a:r>
              <a:rPr lang="zh-CN" altLang="en-US" sz="2800"/>
              <a:t>(1)确定采访主题。通过研究分析,找准热点、关键点,确定采访主题。一个好的采访主题,应该尽量做到有价值、有深度、有新意。</a:t>
            </a:r>
            <a:endParaRPr lang="zh-CN" altLang="en-US" sz="2800"/>
          </a:p>
          <a:p>
            <a:pPr marL="0" indent="0">
              <a:buNone/>
            </a:pP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sz="2800">
                <a:sym typeface="+mn-ea"/>
              </a:rPr>
              <a:t>(2)选择、联系采访对象。确定采访主题后,应从专业背景、个人经历、身份性格等方面慎重选择采访对象。确定采访对象后,应积极与之联络,向对方说明采访的主题、目标等,发出采访请求。如对方接受请求,应与之约定采访的时间、地点等。</a:t>
            </a:r>
            <a:endParaRPr lang="zh-CN" altLang="en-US" sz="2800"/>
          </a:p>
          <a:p>
            <a:pPr marL="0" indent="0">
              <a:buNone/>
            </a:pPr>
            <a:r>
              <a:rPr sz="2800">
                <a:sym typeface="+mn-ea"/>
              </a:rPr>
              <a:t>(3)搜集相关资料,拟出采访提纲。采访者要搜集与采访主题、采访对象相关的资料,认真分析、研究。采访者还需要拟出采访提纲,以保证采访的效果。所谓采访提纲指采访者预先设计的一系列问题,这些问题应围绕主题,尽量全面,逻辑清晰。</a:t>
            </a:r>
            <a:endParaRPr lang="zh-CN" altLang="en-US" sz="2800"/>
          </a:p>
          <a:p>
            <a:pPr marL="0" indent="0">
              <a:buNone/>
            </a:pP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880745"/>
          </a:xfrm>
        </p:spPr>
        <p:txBody>
          <a:bodyPr>
            <a:noAutofit/>
          </a:bodyPr>
          <a:lstStyle/>
          <a:p>
            <a:r>
              <a:rPr sz="2800">
                <a:sym typeface="+mn-ea"/>
              </a:rPr>
              <a:t>现场问答</a:t>
            </a:r>
            <a:endParaRPr lang="zh-CN" altLang="en-US" sz="2800">
              <a:sym typeface="+mn-ea"/>
            </a:endParaRPr>
          </a:p>
        </p:txBody>
      </p:sp>
      <p:sp>
        <p:nvSpPr>
          <p:cNvPr id="3" name="内容占位符 2"/>
          <p:cNvSpPr>
            <a:spLocks noGrp="1"/>
          </p:cNvSpPr>
          <p:nvPr>
            <p:ph idx="1"/>
          </p:nvPr>
        </p:nvSpPr>
        <p:spPr>
          <a:xfrm>
            <a:off x="511810" y="1762760"/>
            <a:ext cx="10852150" cy="4172585"/>
          </a:xfrm>
        </p:spPr>
        <p:txBody>
          <a:bodyPr/>
          <a:lstStyle/>
          <a:p>
            <a:pPr marL="0" indent="0">
              <a:buNone/>
            </a:pPr>
            <a:r>
              <a:rPr lang="zh-CN" altLang="en-US" sz="2800"/>
              <a:t>(1)守时赴约,注意仪表。采访者应按照约定的时间赴约,注意精神饱满,着装大方、得体。</a:t>
            </a:r>
            <a:endParaRPr lang="zh-CN" altLang="en-US" sz="2800"/>
          </a:p>
          <a:p>
            <a:pPr marL="0" indent="0">
              <a:buNone/>
            </a:pPr>
            <a:r>
              <a:rPr lang="zh-CN" altLang="en-US" sz="2800"/>
              <a:t>(2)彬彬有礼,机智倾听。采访者的举止要有礼貌。在整个采访过程中,如非必要,不宜打断对方。如必须打断对方的话,应先向对方致歉。采访结束时,应向采访对象致谢。在倾听过程中,采访者特别要注意把握稍纵即逝的新闻线索和对方谈话的弦外之音以便将采访引向深人。</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4820" y="307975"/>
            <a:ext cx="11336655" cy="6120765"/>
          </a:xfrm>
        </p:spPr>
        <p:txBody>
          <a:bodyPr>
            <a:noAutofit/>
          </a:bodyPr>
          <a:lstStyle/>
          <a:p>
            <a:pPr marL="0" indent="0">
              <a:buNone/>
            </a:pPr>
            <a:r>
              <a:rPr lang="zh-CN" altLang="en-US" sz="2800"/>
              <a:t>(3)有效提问,讲究技巧。提问是采访者最主要的言语形式,应紧扣采访主题,从多个角度和层面设问。提问要有逻辑性,可以由浅入深,也可以由主及次,还可以把问题分门别类,-提出。提问所用的语言应简洁清晰、准确精练,尽量不用长句、倒装句、有歧义的句子提问,少用否定语气提问,在提问时不要生造词语或任意改动专用名词。所提问题要主旨清晰,范围适中,要求明确(如“简单谈谈” “进一步阐释”等),形式多样。采访者在提问中可以采用一些技巧以保证采访的效果。例如,在正式采访前稍做铺垫,以拉近双方关系,消除对方的紧张情绪。又如,当采访对象对一些重要问题不做正面回答.或回答不到位时,采访者可以随机应变,改换方式提问,提示回答的思路、角度。再如.采访者可以对不同的采访对象提出同样的问题,以求“兼听则明"。</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a:t>(4)过程流畅,轻松自由。采访者要尽可能让整个采访活动进行得流畅自然。通过与采访对象的互动,化解采访中“提问一回答”的机械感,使采访在一种轻松、自由的氛目中展开。</a:t>
            </a:r>
            <a:endParaRPr lang="zh-CN" altLang="en-US" sz="2800"/>
          </a:p>
          <a:p>
            <a:pPr marL="0" indent="0">
              <a:buNone/>
            </a:pPr>
            <a:r>
              <a:rPr lang="zh-CN" altLang="en-US" sz="2800"/>
              <a:t>(5)做好记录,重视笔录。采访过程中,应注意做好记录(包括笔录、摄影.录音录像等)。特别值得注意的是,即使有了现代化的记录手段,采访者仍要重视笔录,在笔录时,采访者能较好地理解采访对象的思路,找出其回答中的重点和闪光点;也能及时清理自己的思路,调整下一步的采访行为。</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17220"/>
          </a:xfrm>
        </p:spPr>
        <p:txBody>
          <a:bodyPr>
            <a:normAutofit/>
          </a:bodyPr>
          <a:lstStyle/>
          <a:p>
            <a:r>
              <a:rPr sz="3110">
                <a:sym typeface="+mn-ea"/>
              </a:rPr>
              <a:t>后期整理</a:t>
            </a:r>
            <a:endParaRPr lang="zh-CN" altLang="en-US" sz="3110">
              <a:sym typeface="+mn-ea"/>
            </a:endParaRPr>
          </a:p>
        </p:txBody>
      </p:sp>
      <p:sp>
        <p:nvSpPr>
          <p:cNvPr id="3" name="内容占位符 2"/>
          <p:cNvSpPr>
            <a:spLocks noGrp="1"/>
          </p:cNvSpPr>
          <p:nvPr>
            <p:ph idx="1"/>
          </p:nvPr>
        </p:nvSpPr>
        <p:spPr>
          <a:xfrm>
            <a:off x="581617" y="1260483"/>
            <a:ext cx="10852237" cy="5388907"/>
          </a:xfrm>
        </p:spPr>
        <p:txBody>
          <a:bodyPr/>
          <a:lstStyle/>
          <a:p>
            <a:pPr marL="0" indent="0">
              <a:buNone/>
            </a:pPr>
            <a:r>
              <a:rPr lang="zh-CN" altLang="en-US" sz="2800"/>
              <a:t>后期整理是采访活动的成果呈现阶段。</a:t>
            </a:r>
            <a:endParaRPr lang="zh-CN" altLang="en-US" sz="2800"/>
          </a:p>
          <a:p>
            <a:pPr marL="0" indent="0">
              <a:buNone/>
            </a:pPr>
            <a:r>
              <a:rPr lang="zh-CN" altLang="en-US" sz="2800"/>
              <a:t>(1)整理材料,去粗存精。采访者应对相关材料去粗存精,选择重点,整理过程中不仅要疏通文字,还要进一步补充、核实材料。整理后的材料可以作为新闻报道的素材售用,而经过整理的采访实录本身就是一种新闻作品。</a:t>
            </a:r>
            <a:endParaRPr lang="zh-CN" altLang="en-US" sz="2800"/>
          </a:p>
          <a:p>
            <a:pPr marL="0" indent="0">
              <a:buNone/>
            </a:pPr>
            <a:r>
              <a:rPr lang="zh-CN" altLang="en-US" sz="2800"/>
              <a:t>(2)成果确认,保持联系。如非特殊情况,在相关的新闻作品正式发表之前,采访着应将作品交采访对象确认,这样不仅能避免误解、曲解对方的言论,也能给其补充、调整自己言论的机会。</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416425" y="671830"/>
            <a:ext cx="7775575" cy="1468120"/>
          </a:xfrm>
        </p:spPr>
        <p:txBody>
          <a:bodyPr>
            <a:noAutofit/>
          </a:bodyPr>
          <a:lstStyle/>
          <a:p>
            <a:r>
              <a:rPr sz="4400" b="0"/>
              <a:t>三、</a:t>
            </a:r>
            <a:r>
              <a:rPr sz="4400" b="0">
                <a:sym typeface="+mn-ea"/>
              </a:rPr>
              <a:t>新闻采访还要依托两种能力</a:t>
            </a:r>
            <a:r>
              <a:rPr lang="en-US" altLang="zh-CN" sz="4400" b="0">
                <a:sym typeface="+mn-ea"/>
              </a:rPr>
              <a:t>,</a:t>
            </a:r>
            <a:r>
              <a:rPr altLang="zh-CN" sz="4400" b="0">
                <a:sym typeface="+mn-ea"/>
              </a:rPr>
              <a:t>这两种能力是什么？</a:t>
            </a:r>
            <a:endParaRPr altLang="zh-CN" sz="4400" b="0">
              <a:sym typeface="+mn-ea"/>
            </a:endParaRPr>
          </a:p>
        </p:txBody>
      </p:sp>
      <p:sp>
        <p:nvSpPr>
          <p:cNvPr id="3" name="内容占位符 2"/>
          <p:cNvSpPr>
            <a:spLocks noGrp="1"/>
          </p:cNvSpPr>
          <p:nvPr>
            <p:ph idx="1"/>
          </p:nvPr>
        </p:nvSpPr>
        <p:spPr>
          <a:xfrm>
            <a:off x="5681980" y="2652395"/>
            <a:ext cx="4932045" cy="2720975"/>
          </a:xfrm>
        </p:spPr>
        <p:txBody>
          <a:bodyPr/>
          <a:lstStyle/>
          <a:p>
            <a:pPr marL="742950" indent="-742950">
              <a:buFont typeface="+mj-ea"/>
              <a:buAutoNum type="circleNumDbPlain"/>
            </a:pPr>
            <a:r>
              <a:rPr lang="zh-CN" altLang="en-US" sz="4400"/>
              <a:t>新闻敏感</a:t>
            </a:r>
            <a:endParaRPr lang="zh-CN" altLang="en-US" sz="4400"/>
          </a:p>
          <a:p>
            <a:pPr marL="742950" indent="-742950">
              <a:buFont typeface="+mj-ea"/>
              <a:buAutoNum type="circleNumDbPlain"/>
            </a:pPr>
            <a:r>
              <a:rPr lang="zh-CN" altLang="en-US" sz="4400"/>
              <a:t>“成果预判”</a:t>
            </a:r>
            <a:endParaRPr lang="zh-CN" altLang="en-US" sz="4400"/>
          </a:p>
        </p:txBody>
      </p:sp>
      <p:pic>
        <p:nvPicPr>
          <p:cNvPr id="4" name="图片 3"/>
          <p:cNvPicPr>
            <a:picLocks noChangeAspect="1"/>
          </p:cNvPicPr>
          <p:nvPr/>
        </p:nvPicPr>
        <p:blipFill>
          <a:blip r:embed="rId2"/>
          <a:stretch>
            <a:fillRect/>
          </a:stretch>
        </p:blipFill>
        <p:spPr>
          <a:xfrm>
            <a:off x="0" y="635"/>
            <a:ext cx="4286250" cy="685736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strips(downLeft)">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strips(downLeft)">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633730"/>
            <a:ext cx="10852150" cy="1510665"/>
          </a:xfrm>
        </p:spPr>
        <p:txBody>
          <a:bodyPr>
            <a:normAutofit/>
          </a:bodyPr>
          <a:lstStyle/>
          <a:p>
            <a:pPr marL="914400" indent="-914400">
              <a:buFont typeface="+mj-ea"/>
              <a:buAutoNum type="circleNumDbPlain"/>
            </a:pPr>
            <a:r>
              <a:rPr sz="4890" b="0"/>
              <a:t>、什么是新闻敏感？</a:t>
            </a:r>
            <a:endParaRPr sz="4890" b="0"/>
          </a:p>
        </p:txBody>
      </p:sp>
      <p:sp>
        <p:nvSpPr>
          <p:cNvPr id="3" name="内容占位符 2"/>
          <p:cNvSpPr>
            <a:spLocks noGrp="1"/>
          </p:cNvSpPr>
          <p:nvPr>
            <p:ph idx="1"/>
          </p:nvPr>
        </p:nvSpPr>
        <p:spPr>
          <a:xfrm>
            <a:off x="669925" y="2359660"/>
            <a:ext cx="10852150" cy="3981450"/>
          </a:xfrm>
        </p:spPr>
        <p:txBody>
          <a:bodyPr/>
          <a:lstStyle/>
          <a:p>
            <a:pPr marL="0" indent="457200">
              <a:buNone/>
            </a:pPr>
            <a:r>
              <a:rPr lang="zh-CN" altLang="en-US" sz="4000">
                <a:solidFill>
                  <a:schemeClr val="tx1"/>
                </a:solidFill>
              </a:rPr>
              <a:t>指迅速、准确地识别新闻事实,判断其新闻价值的能力,也被形象地称为“新闹眼”“新闻鼻”。</a:t>
            </a:r>
            <a:endParaRPr lang="zh-CN" altLang="en-US" sz="4000">
              <a:solidFill>
                <a:schemeClr val="tx1"/>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663575"/>
            <a:ext cx="10852150" cy="1277620"/>
          </a:xfrm>
        </p:spPr>
        <p:txBody>
          <a:bodyPr/>
          <a:lstStyle/>
          <a:p>
            <a:r>
              <a:rPr sz="4400" b="0">
                <a:sym typeface="+mn-ea"/>
              </a:rPr>
              <a:t>②、什么是“成果预判”？</a:t>
            </a:r>
            <a:endParaRPr sz="4400" b="0">
              <a:sym typeface="+mn-ea"/>
            </a:endParaRPr>
          </a:p>
        </p:txBody>
      </p:sp>
      <p:sp>
        <p:nvSpPr>
          <p:cNvPr id="3" name="内容占位符 2"/>
          <p:cNvSpPr>
            <a:spLocks noGrp="1"/>
          </p:cNvSpPr>
          <p:nvPr>
            <p:ph idx="1"/>
          </p:nvPr>
        </p:nvSpPr>
        <p:spPr>
          <a:xfrm>
            <a:off x="450215" y="2348230"/>
            <a:ext cx="10852150" cy="3439795"/>
          </a:xfrm>
        </p:spPr>
        <p:txBody>
          <a:bodyPr/>
          <a:lstStyle/>
          <a:p>
            <a:pPr marL="0" indent="457200">
              <a:buNone/>
            </a:pPr>
            <a:r>
              <a:rPr lang="zh-CN" altLang="en-US" sz="4000">
                <a:solidFill>
                  <a:schemeClr val="tx1"/>
                </a:solidFill>
              </a:rPr>
              <a:t>指学生能够对最终要形成的新闻作品甚至“新闻产品”的内容、篇幅、形式、种类等,有基本的考虑和设想,并体现在采访方案的制订和小组分工中。</a:t>
            </a:r>
            <a:endParaRPr lang="zh-CN" altLang="en-US" sz="4000">
              <a:solidFill>
                <a:schemeClr val="tx1"/>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2"/>
          <a:stretch>
            <a:fillRect/>
          </a:stretch>
        </p:blipFill>
        <p:spPr>
          <a:xfrm>
            <a:off x="0" y="0"/>
            <a:ext cx="12192000" cy="685800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39800"/>
          </a:xfrm>
        </p:spPr>
        <p:txBody>
          <a:bodyPr>
            <a:normAutofit/>
          </a:bodyPr>
          <a:lstStyle/>
          <a:p>
            <a:r>
              <a:rPr lang="zh-CN" altLang="en-US" sz="4890" b="0"/>
              <a:t>四、新闻采访案例</a:t>
            </a:r>
            <a:endParaRPr lang="zh-CN" altLang="en-US" sz="4890" b="0"/>
          </a:p>
        </p:txBody>
      </p:sp>
      <p:sp>
        <p:nvSpPr>
          <p:cNvPr id="3" name="内容占位符 2"/>
          <p:cNvSpPr>
            <a:spLocks noGrp="1"/>
          </p:cNvSpPr>
          <p:nvPr>
            <p:ph idx="1"/>
          </p:nvPr>
        </p:nvSpPr>
        <p:spPr>
          <a:xfrm>
            <a:off x="538480" y="1480185"/>
            <a:ext cx="10983595" cy="4860925"/>
          </a:xfrm>
        </p:spPr>
        <p:txBody>
          <a:bodyPr/>
          <a:lstStyle/>
          <a:p>
            <a:pPr marL="0" indent="0">
              <a:buNone/>
            </a:pPr>
            <a:r>
              <a:rPr sz="3600"/>
              <a:t>（一）、</a:t>
            </a:r>
            <a:r>
              <a:rPr lang="zh-CN" altLang="en-US" sz="3600"/>
              <a:t>采访提纲示例</a:t>
            </a:r>
            <a:endParaRPr lang="zh-CN" altLang="en-US" sz="3600"/>
          </a:p>
          <a:p>
            <a:pPr marL="0" indent="0">
              <a:buNone/>
            </a:pPr>
            <a:r>
              <a:rPr lang="zh-CN" altLang="en-US" sz="3600"/>
              <a:t>邱沛算教授曾于1980年10月29日采访巴金先生,他在访前了解到,巴金刚从北京到上海,当选全国作协主席团代主席,并为现代文学馆捐款15万元。据此线索,他将访的切入点集中到巴金对文学事业的关心,并且列出了提问纲目:</a:t>
            </a:r>
            <a:endParaRPr lang="zh-CN" altLang="en-US" sz="3600"/>
          </a:p>
          <a:p>
            <a:pPr marL="0" indent="0">
              <a:buNone/>
            </a:pPr>
            <a:endParaRPr lang="zh-CN" altLang="en-US" sz="36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sz="3200">
                <a:sym typeface="+mn-ea"/>
              </a:rPr>
              <a:t>(1)您这次到北京，主要参加了哪几项活动?</a:t>
            </a:r>
            <a:endParaRPr lang="zh-CN" altLang="en-US" sz="3200"/>
          </a:p>
          <a:p>
            <a:pPr marL="0" indent="0">
              <a:buNone/>
            </a:pPr>
            <a:r>
              <a:rPr sz="3200">
                <a:sym typeface="+mn-ea"/>
              </a:rPr>
              <a:t>(2)您担任了中国作协代主席,有什么打算?</a:t>
            </a:r>
            <a:endParaRPr lang="zh-CN" altLang="en-US" sz="3200"/>
          </a:p>
          <a:p>
            <a:pPr marL="0" indent="0">
              <a:buNone/>
            </a:pPr>
            <a:r>
              <a:rPr sz="3200">
                <a:sym typeface="+mn-ea"/>
              </a:rPr>
              <a:t>(3)您对现代文学馆的建立很重视,最近有什么进展吗?</a:t>
            </a:r>
            <a:endParaRPr lang="zh-CN" altLang="en-US" sz="3200"/>
          </a:p>
          <a:p>
            <a:pPr marL="0" indent="0">
              <a:buNone/>
            </a:pPr>
            <a:r>
              <a:rPr sz="3200">
                <a:sym typeface="+mn-ea"/>
              </a:rPr>
              <a:t>(4)去年您写了哪些文章?出了几本书?</a:t>
            </a:r>
            <a:endParaRPr lang="zh-CN" altLang="en-US" sz="3200"/>
          </a:p>
          <a:p>
            <a:pPr marL="0" indent="0">
              <a:buNone/>
            </a:pPr>
            <a:r>
              <a:rPr sz="3200">
                <a:sym typeface="+mn-ea"/>
              </a:rPr>
              <a:t>(5)您今年计划完成哪几本著作?长篇小说叫什么名字?已经写了多少?主人公叫什么?</a:t>
            </a:r>
            <a:endParaRPr lang="zh-CN" altLang="en-US" sz="3200"/>
          </a:p>
          <a:p>
            <a:pPr marL="0" indent="0">
              <a:buNone/>
            </a:pPr>
            <a:r>
              <a:rPr sz="3200">
                <a:sym typeface="+mn-ea"/>
              </a:rPr>
              <a:t>(6)您对四川文艺界很关心,做了许多事,有什么新的希望?</a:t>
            </a:r>
            <a:endParaRPr lang="zh-CN" altLang="en-US" sz="3200"/>
          </a:p>
          <a:p>
            <a:pPr marL="0" indent="0">
              <a:buNone/>
            </a:pP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467485"/>
          </a:xfrm>
        </p:spPr>
        <p:txBody>
          <a:bodyPr/>
          <a:lstStyle/>
          <a:p>
            <a:r>
              <a:rPr sz="3200" b="0"/>
              <a:t>（二）、曾有记者想就播音员、主持人资格考试的情况采访相关人员,以下是他列出的采访提纲。</a:t>
            </a:r>
            <a:endParaRPr sz="3200" b="0"/>
          </a:p>
        </p:txBody>
      </p:sp>
      <p:sp>
        <p:nvSpPr>
          <p:cNvPr id="3" name="内容占位符 2"/>
          <p:cNvSpPr>
            <a:spLocks noGrp="1"/>
          </p:cNvSpPr>
          <p:nvPr>
            <p:ph idx="1"/>
          </p:nvPr>
        </p:nvSpPr>
        <p:spPr>
          <a:xfrm>
            <a:off x="304165" y="1910715"/>
            <a:ext cx="11364595" cy="4803140"/>
          </a:xfrm>
        </p:spPr>
        <p:txBody>
          <a:bodyPr>
            <a:noAutofit/>
          </a:bodyPr>
          <a:lstStyle/>
          <a:p>
            <a:pPr marL="0" indent="0">
              <a:buNone/>
            </a:pPr>
            <a:r>
              <a:rPr lang="zh-CN" altLang="en-US" sz="3200"/>
              <a:t>（</a:t>
            </a:r>
            <a:r>
              <a:rPr lang="en-US" altLang="zh-CN" sz="3200"/>
              <a:t>1</a:t>
            </a:r>
            <a:r>
              <a:rPr lang="zh-CN" altLang="en-US" sz="3200"/>
              <a:t>）、采访主题</a:t>
            </a:r>
            <a:endParaRPr lang="zh-CN" altLang="en-US" sz="3200"/>
          </a:p>
          <a:p>
            <a:pPr marL="0" indent="0">
              <a:buNone/>
            </a:pPr>
            <a:r>
              <a:rPr lang="zh-CN" altLang="en-US" sz="3200"/>
              <a:t>了解播音员、主持人资格考试及参考者情况</a:t>
            </a:r>
            <a:endParaRPr lang="zh-CN" altLang="en-US" sz="3200"/>
          </a:p>
          <a:p>
            <a:pPr marL="0" indent="0">
              <a:buNone/>
            </a:pPr>
            <a:r>
              <a:rPr sz="3200">
                <a:sym typeface="+mn-ea"/>
              </a:rPr>
              <a:t>（</a:t>
            </a:r>
            <a:r>
              <a:rPr lang="en-US" altLang="zh-CN" sz="3200">
                <a:sym typeface="+mn-ea"/>
              </a:rPr>
              <a:t>2</a:t>
            </a:r>
            <a:r>
              <a:rPr sz="3200">
                <a:sym typeface="+mn-ea"/>
              </a:rPr>
              <a:t>）</a:t>
            </a:r>
            <a:r>
              <a:rPr lang="zh-CN" altLang="en-US" sz="3200"/>
              <a:t>、采访对象</a:t>
            </a:r>
            <a:endParaRPr lang="zh-CN" altLang="en-US" sz="3200"/>
          </a:p>
          <a:p>
            <a:pPr marL="0" indent="0">
              <a:buNone/>
            </a:pPr>
            <a:r>
              <a:rPr lang="zh-CN" altLang="en-US" sz="3200"/>
              <a:t>1.国家断闻出版广电总局人事司司长</a:t>
            </a:r>
            <a:endParaRPr lang="zh-CN" altLang="en-US" sz="3200"/>
          </a:p>
          <a:p>
            <a:pPr marL="0" indent="0">
              <a:buNone/>
            </a:pPr>
            <a:r>
              <a:rPr lang="zh-CN" altLang="en-US" sz="3200"/>
              <a:t>2．资格考试网站站长</a:t>
            </a:r>
            <a:endParaRPr lang="zh-CN" altLang="en-US" sz="3200"/>
          </a:p>
          <a:p>
            <a:pPr marL="0" indent="0">
              <a:buNone/>
            </a:pPr>
            <a:r>
              <a:rPr lang="zh-CN" altLang="en-US" sz="3200"/>
              <a:t>3.参考人员</a:t>
            </a:r>
            <a:endParaRPr lang="zh-CN" altLang="en-US" sz="3200"/>
          </a:p>
          <a:p>
            <a:pPr marL="0" indent="0">
              <a:buNone/>
            </a:pP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trips(downLeft)">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219710"/>
            <a:ext cx="10866755" cy="6237605"/>
          </a:xfrm>
        </p:spPr>
        <p:txBody>
          <a:bodyPr>
            <a:noAutofit/>
          </a:bodyPr>
          <a:lstStyle/>
          <a:p>
            <a:pPr marL="0" indent="0">
              <a:buNone/>
            </a:pPr>
            <a:r>
              <a:rPr sz="3200">
                <a:sym typeface="+mn-ea"/>
              </a:rPr>
              <a:t>（</a:t>
            </a:r>
            <a:r>
              <a:rPr lang="en-US" altLang="zh-CN" sz="3200">
                <a:sym typeface="+mn-ea"/>
              </a:rPr>
              <a:t>3</a:t>
            </a:r>
            <a:r>
              <a:rPr sz="3200">
                <a:sym typeface="+mn-ea"/>
              </a:rPr>
              <a:t>）、采访问题</a:t>
            </a:r>
            <a:endParaRPr lang="zh-CN" altLang="en-US" sz="3200"/>
          </a:p>
          <a:p>
            <a:pPr marL="0" indent="0">
              <a:buNone/>
            </a:pPr>
            <a:r>
              <a:rPr lang="zh-CN" altLang="en-US" sz="3200"/>
              <a:t>1.采访国家新闻出版广电总局人事司司长</a:t>
            </a:r>
            <a:endParaRPr lang="zh-CN" altLang="en-US" sz="3200"/>
          </a:p>
          <a:p>
            <a:pPr marL="514350" indent="-514350">
              <a:buFont typeface="+mj-ea"/>
              <a:buAutoNum type="circleNumDbPlain"/>
            </a:pPr>
            <a:r>
              <a:rPr lang="zh-CN" altLang="en-US" sz="3200"/>
              <a:t>请介绍这是一个什么样的考试?</a:t>
            </a:r>
            <a:endParaRPr lang="zh-CN" altLang="en-US" sz="3200"/>
          </a:p>
          <a:p>
            <a:pPr marL="514350" indent="-514350">
              <a:buFont typeface="+mj-ea"/>
              <a:buAutoNum type="circleNumDbPlain"/>
            </a:pPr>
            <a:r>
              <a:rPr lang="zh-CN" altLang="en-US" sz="3200"/>
              <a:t>为什么要设立这样一个考试?</a:t>
            </a:r>
            <a:endParaRPr lang="zh-CN" altLang="en-US" sz="3200"/>
          </a:p>
          <a:p>
            <a:pPr marL="514350" indent="-514350">
              <a:buFont typeface="+mj-ea"/>
              <a:buAutoNum type="circleNumDbPlain"/>
            </a:pPr>
            <a:r>
              <a:rPr lang="zh-CN" altLang="en-US" sz="3200"/>
              <a:t>哪些人员可以参加?</a:t>
            </a:r>
            <a:endParaRPr lang="zh-CN" altLang="en-US" sz="3200"/>
          </a:p>
          <a:p>
            <a:pPr marL="514350" indent="-514350">
              <a:buFont typeface="+mj-ea"/>
              <a:buAutoNum type="circleNumDbPlain"/>
            </a:pPr>
            <a:r>
              <a:rPr lang="zh-CN" altLang="en-US" sz="3200"/>
              <a:t>通过资格考试就可以得到资格证吗?如果不能,还需什么步骤?</a:t>
            </a:r>
            <a:endParaRPr lang="zh-CN" altLang="en-US" sz="3200"/>
          </a:p>
          <a:p>
            <a:pPr marL="514350" indent="-514350">
              <a:buFont typeface="+mj-ea"/>
              <a:buAutoNum type="circleNumDbPlain"/>
            </a:pPr>
            <a:r>
              <a:rPr lang="zh-CN" altLang="en-US" sz="3200"/>
              <a:t> 目前已进行几届?每届参加考试的有多少人?主要是哪些职业的人员参加?</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to="" calcmode="lin" valueType="num">
                                      <p:cBhvr>
                                        <p:cTn id="32" dur="1" fill="hold"/>
                                        <p:tgtEl>
                                          <p:spTgt spid="3">
                                            <p:txEl>
                                              <p:pRg st="5" end="5"/>
                                            </p:txEl>
                                          </p:spTgt>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to="" calcmode="lin" valueType="num">
                                      <p:cBhvr>
                                        <p:cTn id="37" dur="1" fill="hold"/>
                                        <p:tgtEl>
                                          <p:spTgt spid="3">
                                            <p:txEl>
                                              <p:pRg st="6" end="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23197" y="734703"/>
            <a:ext cx="10852237" cy="5388907"/>
          </a:xfrm>
        </p:spPr>
        <p:txBody>
          <a:bodyPr>
            <a:noAutofit/>
          </a:bodyPr>
          <a:lstStyle/>
          <a:p>
            <a:pPr marL="0" indent="0">
              <a:buNone/>
            </a:pPr>
            <a:r>
              <a:rPr lang="zh-CN" altLang="en-US" sz="3600"/>
              <a:t>2.采访资格考试网站站长</a:t>
            </a:r>
            <a:endParaRPr lang="zh-CN" altLang="en-US" sz="3600"/>
          </a:p>
          <a:p>
            <a:pPr marL="342900" indent="-342900">
              <a:buFont typeface="+mj-ea"/>
              <a:buAutoNum type="circleNumDbPlain"/>
            </a:pPr>
            <a:r>
              <a:rPr lang="zh-CN" altLang="en-US" sz="3600"/>
              <a:t>大概有多少人登录网站?他们主要面临的问题有哪些?</a:t>
            </a:r>
            <a:endParaRPr lang="zh-CN" altLang="en-US" sz="3600"/>
          </a:p>
          <a:p>
            <a:pPr marL="342900" indent="-342900">
              <a:buFont typeface="+mj-ea"/>
              <a:buAutoNum type="circleNumDbPlain"/>
            </a:pPr>
            <a:r>
              <a:rPr lang="zh-CN" altLang="en-US" sz="3600"/>
              <a:t>据考试网统计,主要是什么人参加考试?</a:t>
            </a:r>
            <a:endParaRPr lang="zh-CN" altLang="en-US" sz="3600"/>
          </a:p>
          <a:p>
            <a:pPr marL="342900" indent="-342900">
              <a:buFont typeface="+mj-ea"/>
              <a:buAutoNum type="circleNumDbPlain"/>
            </a:pPr>
            <a:r>
              <a:rPr lang="zh-CN" altLang="en-US" sz="3600"/>
              <a:t>他们对这个资格考试了解多少? (引导他举例说明,比如考试内容、考试步骤等）</a:t>
            </a:r>
            <a:endParaRPr lang="zh-CN" altLang="en-US" sz="3600"/>
          </a:p>
          <a:p>
            <a:pPr marL="0" indent="0">
              <a:buNone/>
            </a:pPr>
            <a:endParaRPr lang="zh-CN" altLang="en-US" sz="36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pPr marL="0" indent="0">
              <a:buNone/>
            </a:pPr>
            <a:r>
              <a:rPr sz="3200">
                <a:sym typeface="+mn-ea"/>
              </a:rPr>
              <a:t>3.采访参考人员</a:t>
            </a:r>
            <a:endParaRPr lang="zh-CN" altLang="en-US" sz="3200"/>
          </a:p>
          <a:p>
            <a:pPr marL="0" indent="0">
              <a:buFont typeface="+mj-ea"/>
              <a:buNone/>
            </a:pPr>
            <a:r>
              <a:rPr sz="3200">
                <a:sym typeface="+mn-ea"/>
              </a:rPr>
              <a:t>A首次参加资格考试的应届毕业生(2人播音专业,2人非播音专业)</a:t>
            </a:r>
            <a:endParaRPr sz="3200">
              <a:sym typeface="+mn-ea"/>
            </a:endParaRPr>
          </a:p>
          <a:p>
            <a:pPr marL="342900" indent="-342900">
              <a:buFont typeface="+mj-ea"/>
              <a:buAutoNum type="circleNumDbPlain"/>
            </a:pPr>
            <a:r>
              <a:rPr sz="3200">
                <a:sym typeface="+mn-ea"/>
              </a:rPr>
              <a:t>为什么参加这个考试?</a:t>
            </a:r>
            <a:endParaRPr sz="3200">
              <a:sym typeface="+mn-ea"/>
            </a:endParaRPr>
          </a:p>
          <a:p>
            <a:pPr marL="342900" indent="-342900">
              <a:buFont typeface="+mj-ea"/>
              <a:buAutoNum type="circleNumDbPlain"/>
            </a:pPr>
            <a:r>
              <a:rPr sz="3200">
                <a:sym typeface="+mn-ea"/>
              </a:rPr>
              <a:t>参加这个考试有什么作用?考试步骤是怎么样的?</a:t>
            </a:r>
            <a:endParaRPr sz="3200">
              <a:sym typeface="+mn-ea"/>
            </a:endParaRPr>
          </a:p>
          <a:p>
            <a:pPr marL="342900" indent="-342900">
              <a:buFont typeface="+mj-ea"/>
              <a:buAutoNum type="circleNumDbPlain"/>
            </a:pPr>
            <a:r>
              <a:rPr lang="zh-CN" altLang="en-US" sz="3200"/>
              <a:t>你们的资格考试资讯和资料、模拟题来源是哪儿?曾到考试网找这些资</a:t>
            </a:r>
            <a:endParaRPr lang="zh-CN" altLang="en-US" sz="3200"/>
          </a:p>
          <a:p>
            <a:pPr marL="342900" indent="-342900">
              <a:buFont typeface="+mj-ea"/>
              <a:buAutoNum type="circleNumDbPlain"/>
            </a:pPr>
            <a:r>
              <a:rPr lang="zh-CN" altLang="en-US" sz="3200"/>
              <a:t>目前的复习情况如何？</a:t>
            </a:r>
            <a:endParaRPr lang="zh-CN" altLang="en-US" sz="3200"/>
          </a:p>
          <a:p>
            <a:pPr marL="0" indent="0">
              <a:buNone/>
            </a:pP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Font typeface="+mj-lt"/>
              <a:buNone/>
            </a:pPr>
            <a:r>
              <a:rPr lang="en-US" altLang="zh-CN" sz="3200"/>
              <a:t>B.</a:t>
            </a:r>
            <a:r>
              <a:rPr lang="zh-CN" altLang="en-US" sz="3200"/>
              <a:t>加过资格考试的在职人员(2人在广电行业工作,2人在非广电行业工作)</a:t>
            </a:r>
            <a:endParaRPr lang="zh-CN" altLang="en-US" sz="3200"/>
          </a:p>
          <a:p>
            <a:pPr marL="514350" indent="-514350">
              <a:buFont typeface="+mj-ea"/>
              <a:buAutoNum type="circleNumDbPlain"/>
            </a:pPr>
            <a:r>
              <a:rPr lang="zh-CN" altLang="en-US" sz="3200"/>
              <a:t>为什么会参加这个考试?</a:t>
            </a:r>
            <a:endParaRPr lang="zh-CN" altLang="en-US" sz="3200"/>
          </a:p>
          <a:p>
            <a:pPr marL="514350" indent="-514350">
              <a:buFont typeface="+mj-ea"/>
              <a:buAutoNum type="circleNumDbPlain"/>
            </a:pPr>
            <a:r>
              <a:rPr lang="zh-CN" altLang="en-US" sz="3200"/>
              <a:t>了解这个考试的相关步骤吗?</a:t>
            </a:r>
            <a:endParaRPr lang="zh-CN" altLang="en-US" sz="3200"/>
          </a:p>
          <a:p>
            <a:pPr marL="514350" indent="-514350">
              <a:buFont typeface="+mj-ea"/>
              <a:buAutoNum type="circleNumDbPlain"/>
            </a:pPr>
            <a:r>
              <a:rPr lang="zh-CN" altLang="en-US" sz="3200"/>
              <a:t>复习情况如何?觉得自己今年能考过吗?</a:t>
            </a:r>
            <a:endParaRPr lang="zh-CN" altLang="en-US" sz="3200"/>
          </a:p>
        </p:txBody>
      </p:sp>
      <p:sp>
        <p:nvSpPr>
          <p:cNvPr id="4" name="文本框 3"/>
          <p:cNvSpPr txBox="1"/>
          <p:nvPr/>
        </p:nvSpPr>
        <p:spPr>
          <a:xfrm>
            <a:off x="4606925" y="5291455"/>
            <a:ext cx="7585075" cy="953135"/>
          </a:xfrm>
          <a:prstGeom prst="rect">
            <a:avLst/>
          </a:prstGeom>
          <a:noFill/>
        </p:spPr>
        <p:txBody>
          <a:bodyPr wrap="square" rtlCol="0" anchor="t">
            <a:spAutoFit/>
          </a:bodyPr>
          <a:lstStyle/>
          <a:p>
            <a:r>
              <a:rPr lang="zh-CN" altLang="en-US" sz="2800"/>
              <a:t>(摘自陈祖继、刘胀、于宁《新闻梁写实用教科中国传媒大学出版社2015年版,略有改动)</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to="" calcmode="lin" valueType="num">
                                      <p:cBhvr>
                                        <p:cTn id="2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25195"/>
          </a:xfrm>
        </p:spPr>
        <p:txBody>
          <a:bodyPr>
            <a:normAutofit/>
          </a:bodyPr>
          <a:lstStyle/>
          <a:p>
            <a:r>
              <a:rPr lang="zh-CN" altLang="en-US" sz="4890" b="0"/>
              <a:t>五、实战演练</a:t>
            </a:r>
            <a:endParaRPr lang="zh-CN" altLang="en-US" sz="4890" b="0"/>
          </a:p>
        </p:txBody>
      </p:sp>
      <p:sp>
        <p:nvSpPr>
          <p:cNvPr id="3" name="内容占位符 2"/>
          <p:cNvSpPr>
            <a:spLocks noGrp="1"/>
          </p:cNvSpPr>
          <p:nvPr>
            <p:ph idx="1"/>
          </p:nvPr>
        </p:nvSpPr>
        <p:spPr>
          <a:xfrm>
            <a:off x="181610" y="1691640"/>
            <a:ext cx="6557010" cy="5055235"/>
          </a:xfrm>
        </p:spPr>
        <p:txBody>
          <a:bodyPr/>
          <a:lstStyle/>
          <a:p>
            <a:pPr marL="0" indent="0">
              <a:buNone/>
            </a:pPr>
            <a:r>
              <a:rPr lang="zh-CN" altLang="en-US" sz="3200"/>
              <a:t>假如你是春风中学校新闻社团的一名社员,请你参与并完成如下任务。</a:t>
            </a:r>
            <a:endParaRPr lang="zh-CN" altLang="en-US" sz="3200"/>
          </a:p>
          <a:p>
            <a:pPr marL="0" indent="0">
              <a:buNone/>
            </a:pPr>
            <a:r>
              <a:rPr lang="zh-CN" altLang="en-US" sz="3200"/>
              <a:t>(1)下面是准备发表在校报上的一则新闻,但是在审稿期间,你发现这则新闻标题拟写得不恰当,请你再找写一则更为准确的标题。</a:t>
            </a:r>
            <a:endParaRPr lang="zh-CN" altLang="en-US" sz="3200"/>
          </a:p>
        </p:txBody>
      </p:sp>
      <p:pic>
        <p:nvPicPr>
          <p:cNvPr id="4" name="图片 3"/>
          <p:cNvPicPr>
            <a:picLocks noChangeAspect="1"/>
          </p:cNvPicPr>
          <p:nvPr/>
        </p:nvPicPr>
        <p:blipFill>
          <a:blip r:embed="rId2"/>
          <a:stretch>
            <a:fillRect/>
          </a:stretch>
        </p:blipFill>
        <p:spPr>
          <a:xfrm>
            <a:off x="6864985" y="635"/>
            <a:ext cx="5327015" cy="685800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strips(downLeft)">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strips(downLeft)">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63905"/>
          </a:xfrm>
        </p:spPr>
        <p:txBody>
          <a:bodyPr>
            <a:noAutofit/>
          </a:bodyPr>
          <a:lstStyle/>
          <a:p>
            <a:pPr algn="ctr"/>
            <a:r>
              <a:rPr lang="zh-CN" altLang="en-US" sz="3200"/>
              <a:t>校长xx对学校防疫工作作出重要部署</a:t>
            </a:r>
            <a:endParaRPr lang="zh-CN" altLang="en-US" sz="3200"/>
          </a:p>
        </p:txBody>
      </p:sp>
      <p:sp>
        <p:nvSpPr>
          <p:cNvPr id="3" name="内容占位符 2"/>
          <p:cNvSpPr>
            <a:spLocks noGrp="1"/>
          </p:cNvSpPr>
          <p:nvPr>
            <p:ph idx="1"/>
          </p:nvPr>
        </p:nvSpPr>
        <p:spPr>
          <a:xfrm>
            <a:off x="669925" y="1705610"/>
            <a:ext cx="10735310" cy="3601085"/>
          </a:xfrm>
        </p:spPr>
        <p:txBody>
          <a:bodyPr>
            <a:noAutofit/>
          </a:bodyPr>
          <a:lstStyle/>
          <a:p>
            <a:pPr marL="0" indent="0">
              <a:buNone/>
            </a:pPr>
            <a:r>
              <a:rPr lang="en-US" altLang="zh-CN" sz="3200" b="1"/>
              <a:t>       </a:t>
            </a:r>
            <a:r>
              <a:rPr lang="zh-CN" altLang="en-US" sz="3200" b="1"/>
              <a:t>春风中学2020年5月6日电</a:t>
            </a:r>
            <a:r>
              <a:rPr lang="zh-CN" altLang="en-US" sz="3200"/>
              <a:t> 为有本推进痰情防控期间开学复课的各项工作,5月5日上午9:00,学校召开了2020年春季开学动员会,会议由初中部主任xxx主持,学校校长xx对学校复返校复学的全体干部、教职工参加会议。</a:t>
            </a:r>
            <a:endParaRPr lang="zh-CN" altLang="en-US" sz="3200"/>
          </a:p>
          <a:p>
            <a:pPr marL="0" indent="0" algn="r">
              <a:buNone/>
            </a:pPr>
            <a:r>
              <a:rPr lang="zh-CN" altLang="en-US" sz="3200"/>
              <a:t>春风中学校新闻报记者吴瑞</a:t>
            </a:r>
            <a:endParaRPr lang="zh-CN" altLang="en-US" sz="3200"/>
          </a:p>
          <a:p>
            <a:pPr marL="0" indent="0">
              <a:buNone/>
            </a:pPr>
            <a:r>
              <a:rPr lang="zh-CN" altLang="en-US" sz="3200"/>
              <a:t>                                           </a:t>
            </a:r>
            <a:endParaRPr lang="zh-CN" altLang="en-US" sz="3200"/>
          </a:p>
        </p:txBody>
      </p:sp>
      <p:sp>
        <p:nvSpPr>
          <p:cNvPr id="4" name="文本框 3"/>
          <p:cNvSpPr txBox="1"/>
          <p:nvPr/>
        </p:nvSpPr>
        <p:spPr>
          <a:xfrm>
            <a:off x="983615" y="5831840"/>
            <a:ext cx="10682605" cy="368300"/>
          </a:xfrm>
          <a:prstGeom prst="rect">
            <a:avLst/>
          </a:prstGeom>
          <a:noFill/>
        </p:spPr>
        <p:txBody>
          <a:bodyPr wrap="square" rtlCol="0">
            <a:spAutoFit/>
          </a:bodyPr>
          <a:lstStyle/>
          <a:p>
            <a:r>
              <a:rPr lang="en-US" altLang="zh-CN" b="1" u="sng"/>
              <a:t>                                                                                                                                                     </a:t>
            </a:r>
            <a:r>
              <a:rPr lang="zh-CN" altLang="en-US" b="1"/>
              <a:t>。</a:t>
            </a:r>
            <a:endParaRPr lang="zh-CN" altLang="en-US" b="1"/>
          </a:p>
        </p:txBody>
      </p:sp>
      <p:sp>
        <p:nvSpPr>
          <p:cNvPr id="5" name="文本框 4"/>
          <p:cNvSpPr txBox="1"/>
          <p:nvPr/>
        </p:nvSpPr>
        <p:spPr>
          <a:xfrm>
            <a:off x="1842770" y="5568315"/>
            <a:ext cx="6696075" cy="521970"/>
          </a:xfrm>
          <a:prstGeom prst="rect">
            <a:avLst/>
          </a:prstGeom>
          <a:noFill/>
        </p:spPr>
        <p:txBody>
          <a:bodyPr wrap="square" rtlCol="0" anchor="t">
            <a:spAutoFit/>
          </a:bodyPr>
          <a:lstStyle/>
          <a:p>
            <a:r>
              <a:rPr lang="zh-CN" altLang="en-US" sz="2800" b="1">
                <a:solidFill>
                  <a:srgbClr val="C00000"/>
                </a:solidFill>
              </a:rPr>
              <a:t>春风中学召开2020年春季开学动员会</a:t>
            </a:r>
            <a:endParaRPr lang="zh-CN" altLang="en-US" sz="2800" b="1">
              <a:solidFill>
                <a:srgbClr val="C00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11455"/>
            <a:ext cx="10852150" cy="1877695"/>
          </a:xfrm>
        </p:spPr>
        <p:txBody>
          <a:bodyPr>
            <a:noAutofit/>
          </a:bodyPr>
          <a:lstStyle/>
          <a:p>
            <a:r>
              <a:rPr lang="zh-CN" altLang="en-US" sz="3200" b="0"/>
              <a:t>(2)成功的采访多半来自问题的充分准备和恰当提出。假如你去采访学校校长,请根据采访提纲的内容,预设两个恰当的采访问题。</a:t>
            </a:r>
            <a:endParaRPr lang="zh-CN" altLang="en-US" sz="3200" b="0"/>
          </a:p>
        </p:txBody>
      </p:sp>
      <p:graphicFrame>
        <p:nvGraphicFramePr>
          <p:cNvPr id="4" name="表格 3"/>
          <p:cNvGraphicFramePr>
            <a:graphicFrameLocks noGrp="1"/>
          </p:cNvGraphicFramePr>
          <p:nvPr>
            <p:custDataLst>
              <p:tags r:id="rId2"/>
            </p:custDataLst>
          </p:nvPr>
        </p:nvGraphicFramePr>
        <p:xfrm>
          <a:off x="1613535" y="2203450"/>
          <a:ext cx="9104630" cy="4540250"/>
        </p:xfrm>
        <a:graphic>
          <a:graphicData uri="http://schemas.openxmlformats.org/drawingml/2006/table">
            <a:tbl>
              <a:tblPr firstRow="1" bandRow="1">
                <a:tableStyleId>{5C22544A-7EE6-4342-B048-85BDC9FD1C3A}</a:tableStyleId>
              </a:tblPr>
              <a:tblGrid>
                <a:gridCol w="2767965"/>
                <a:gridCol w="6336665"/>
              </a:tblGrid>
              <a:tr h="739775">
                <a:tc>
                  <a:txBody>
                    <a:bodyPr vert="horz" wrap="square"/>
                    <a:lstStyle/>
                    <a:p>
                      <a:pPr algn="ctr">
                        <a:buNone/>
                      </a:pPr>
                      <a:r>
                        <a:rPr lang="zh-CN" altLang="en-US" sz="2800">
                          <a:solidFill>
                            <a:schemeClr val="tx1"/>
                          </a:solidFill>
                        </a:rPr>
                        <a:t>时间及地点</a:t>
                      </a:r>
                      <a:endParaRPr lang="zh-CN" altLang="en-US" sz="2800">
                        <a:solidFill>
                          <a:schemeClr val="tx1"/>
                        </a:solidFill>
                      </a:endParaRPr>
                    </a:p>
                  </a:txBody>
                  <a:tcP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vert="horz" wrap="square"/>
                    <a:lstStyle/>
                    <a:p>
                      <a:pPr algn="ctr">
                        <a:buNone/>
                      </a:pPr>
                      <a:r>
                        <a:rPr lang="zh-CN" altLang="en-US" sz="2800">
                          <a:solidFill>
                            <a:schemeClr val="tx1"/>
                          </a:solidFill>
                        </a:rPr>
                        <a:t>5月5日下午3:00,校长办公室</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r>
              <a:tr h="740410">
                <a:tc>
                  <a:txBody>
                    <a:bodyPr vert="horz" wrap="square"/>
                    <a:lstStyle/>
                    <a:p>
                      <a:pPr algn="ctr">
                        <a:buNone/>
                      </a:pPr>
                      <a:r>
                        <a:rPr lang="zh-CN" altLang="en-US" sz="2800">
                          <a:solidFill>
                            <a:schemeClr val="tx1"/>
                          </a:solidFill>
                        </a:rPr>
                        <a:t>采访对象</a:t>
                      </a:r>
                      <a:endParaRPr lang="zh-CN" altLang="en-US" sz="2800">
                        <a:solidFill>
                          <a:schemeClr val="tx1"/>
                        </a:solidFill>
                      </a:endParaRPr>
                    </a:p>
                  </a:txBody>
                  <a:tcP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vert="horz" wrap="square"/>
                    <a:lstStyle/>
                    <a:p>
                      <a:pPr algn="ctr">
                        <a:buNone/>
                      </a:pPr>
                      <a:r>
                        <a:rPr lang="zh-CN" altLang="en-US" sz="2800">
                          <a:solidFill>
                            <a:schemeClr val="tx1"/>
                          </a:solidFill>
                        </a:rPr>
                        <a:t>春风中学校长</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r>
              <a:tr h="840105">
                <a:tc>
                  <a:txBody>
                    <a:bodyPr vert="horz" wrap="square"/>
                    <a:lstStyle/>
                    <a:p>
                      <a:pPr algn="ctr">
                        <a:buNone/>
                      </a:pPr>
                      <a:r>
                        <a:rPr lang="zh-CN" altLang="en-US" sz="2800">
                          <a:solidFill>
                            <a:schemeClr val="tx1"/>
                          </a:solidFill>
                        </a:rPr>
                        <a:t>采访目的</a:t>
                      </a:r>
                      <a:endParaRPr lang="zh-CN" altLang="en-US" sz="2800">
                        <a:solidFill>
                          <a:schemeClr val="tx1"/>
                        </a:solidFill>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2F2F2"/>
                    </a:solidFill>
                  </a:tcPr>
                </a:tc>
                <a:tc>
                  <a:txBody>
                    <a:bodyPr vert="horz" wrap="square"/>
                    <a:lstStyle/>
                    <a:p>
                      <a:pPr algn="ctr">
                        <a:buNone/>
                      </a:pPr>
                      <a:r>
                        <a:rPr lang="zh-CN" altLang="en-US" sz="2800">
                          <a:solidFill>
                            <a:schemeClr val="tx1"/>
                          </a:solidFill>
                        </a:rPr>
                        <a:t>了解学校开学复课工作的一系列准备</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2F2F2"/>
                    </a:solidFill>
                  </a:tcPr>
                </a:tc>
              </a:tr>
              <a:tr h="739775">
                <a:tc>
                  <a:txBody>
                    <a:bodyPr vert="horz" wrap="square"/>
                    <a:lstStyle/>
                    <a:p>
                      <a:pPr algn="ctr">
                        <a:buNone/>
                      </a:pPr>
                      <a:r>
                        <a:rPr lang="zh-CN" altLang="en-US" sz="2800">
                          <a:solidFill>
                            <a:schemeClr val="tx1"/>
                          </a:solidFill>
                        </a:rPr>
                        <a:t>采访方式</a:t>
                      </a:r>
                      <a:endParaRPr lang="zh-CN" altLang="en-US" sz="2800">
                        <a:solidFill>
                          <a:schemeClr val="tx1"/>
                        </a:solidFill>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vert="horz" wrap="square"/>
                    <a:lstStyle/>
                    <a:p>
                      <a:pPr algn="ctr">
                        <a:buNone/>
                      </a:pPr>
                      <a:r>
                        <a:rPr lang="zh-CN" altLang="en-US" sz="2800">
                          <a:solidFill>
                            <a:schemeClr val="tx1"/>
                          </a:solidFill>
                        </a:rPr>
                        <a:t>深度访谈,照片拍摄</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r>
              <a:tr h="740410">
                <a:tc>
                  <a:txBody>
                    <a:bodyPr vert="horz" wrap="square"/>
                    <a:lstStyle/>
                    <a:p>
                      <a:pPr algn="ctr">
                        <a:buNone/>
                      </a:pPr>
                      <a:r>
                        <a:rPr lang="zh-CN" altLang="en-US" sz="2800">
                          <a:solidFill>
                            <a:schemeClr val="tx1"/>
                          </a:solidFill>
                        </a:rPr>
                        <a:t>采访器材</a:t>
                      </a:r>
                      <a:endParaRPr lang="zh-CN" altLang="en-US" sz="2800">
                        <a:solidFill>
                          <a:schemeClr val="tx1"/>
                        </a:solidFill>
                      </a:endParaRPr>
                    </a:p>
                  </a:txBody>
                  <a:tcP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2F2F2"/>
                    </a:solidFill>
                  </a:tcPr>
                </a:tc>
                <a:tc>
                  <a:txBody>
                    <a:bodyPr vert="horz" wrap="square"/>
                    <a:lstStyle/>
                    <a:p>
                      <a:pPr algn="ctr">
                        <a:buNone/>
                      </a:pPr>
                      <a:r>
                        <a:rPr lang="zh-CN" altLang="en-US" sz="2800">
                          <a:solidFill>
                            <a:schemeClr val="tx1"/>
                          </a:solidFill>
                        </a:rPr>
                        <a:t>纸、笔、照相机</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2F2F2"/>
                    </a:solidFill>
                  </a:tcPr>
                </a:tc>
              </a:tr>
              <a:tr h="739775">
                <a:tc>
                  <a:txBody>
                    <a:bodyPr vert="horz" wrap="square"/>
                    <a:lstStyle/>
                    <a:p>
                      <a:pPr algn="ctr">
                        <a:buNone/>
                      </a:pPr>
                      <a:r>
                        <a:rPr lang="zh-CN" altLang="en-US" sz="2800">
                          <a:solidFill>
                            <a:schemeClr val="tx1"/>
                          </a:solidFill>
                        </a:rPr>
                        <a:t>采访问题</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a:txBody>
                    <a:bodyPr vert="horz" wrap="square"/>
                    <a:lstStyle/>
                    <a:p>
                      <a:pPr algn="ctr">
                        <a:buNone/>
                      </a:pPr>
                      <a:r>
                        <a:rPr lang="en-US" altLang="zh-CN" sz="2800" u="sng">
                          <a:solidFill>
                            <a:schemeClr val="tx1"/>
                          </a:solidFill>
                        </a:rPr>
                        <a:t>   ①      </a:t>
                      </a:r>
                      <a:r>
                        <a:rPr lang="zh-CN" altLang="en-US" sz="2800">
                          <a:solidFill>
                            <a:schemeClr val="tx1"/>
                          </a:solidFill>
                        </a:rPr>
                        <a:t>，</a:t>
                      </a:r>
                      <a:r>
                        <a:rPr lang="zh-CN" altLang="en-US" sz="2800" u="sng">
                          <a:solidFill>
                            <a:schemeClr val="tx1"/>
                          </a:solidFill>
                        </a:rPr>
                        <a:t> </a:t>
                      </a:r>
                      <a:r>
                        <a:rPr sz="2800">
                          <a:sym typeface="+mn-ea"/>
                        </a:rPr>
                        <a:t>②</a:t>
                      </a:r>
                      <a:r>
                        <a:rPr lang="zh-CN" altLang="en-US" sz="2800" u="sng">
                          <a:solidFill>
                            <a:schemeClr val="tx1"/>
                          </a:solidFill>
                        </a:rPr>
                        <a:t>         </a:t>
                      </a:r>
                      <a:r>
                        <a:rPr lang="zh-CN" altLang="en-US" sz="2800">
                          <a:solidFill>
                            <a:schemeClr val="tx1"/>
                          </a:solidFill>
                        </a:rPr>
                        <a:t>。</a:t>
                      </a:r>
                      <a:endParaRPr lang="zh-CN" altLang="en-US" sz="2800">
                        <a:solidFill>
                          <a:schemeClr val="tx1"/>
                        </a:solidFill>
                      </a:endParaRPr>
                    </a:p>
                  </a:txBody>
                  <a:tcPr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0" y="0"/>
            <a:ext cx="9481820" cy="6857365"/>
          </a:xfrm>
          <a:prstGeom prst="rect">
            <a:avLst/>
          </a:prstGeom>
        </p:spPr>
      </p:pic>
      <p:sp>
        <p:nvSpPr>
          <p:cNvPr id="5" name="文本框 4"/>
          <p:cNvSpPr txBox="1"/>
          <p:nvPr/>
        </p:nvSpPr>
        <p:spPr>
          <a:xfrm>
            <a:off x="9721215" y="2183130"/>
            <a:ext cx="2029460" cy="3663950"/>
          </a:xfrm>
          <a:prstGeom prst="rect">
            <a:avLst/>
          </a:prstGeom>
          <a:noFill/>
        </p:spPr>
        <p:txBody>
          <a:bodyPr vert="eaVert" wrap="square" rtlCol="0">
            <a:spAutoFit/>
          </a:bodyPr>
          <a:lstStyle/>
          <a:p>
            <a:r>
              <a:rPr lang="zh-CN" altLang="en-US" sz="6000"/>
              <a:t>疫情防控</a:t>
            </a:r>
            <a:endParaRPr lang="zh-CN" altLang="en-US" sz="6000"/>
          </a:p>
          <a:p>
            <a:r>
              <a:rPr lang="zh-CN" altLang="en-US" sz="6000"/>
              <a:t>新闻采访</a:t>
            </a:r>
            <a:endParaRPr lang="zh-CN" altLang="en-US" sz="60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1252220"/>
            <a:ext cx="10852150" cy="2092960"/>
          </a:xfrm>
        </p:spPr>
        <p:txBody>
          <a:bodyPr>
            <a:noAutofit/>
          </a:bodyPr>
          <a:lstStyle/>
          <a:p>
            <a:pPr marL="457200" indent="-457200">
              <a:buFont typeface="+mj-ea"/>
              <a:buAutoNum type="circleNumDbPlain"/>
            </a:pPr>
            <a:r>
              <a:rPr lang="zh-CN" altLang="en-US" sz="3600" b="0">
                <a:solidFill>
                  <a:srgbClr val="C00000"/>
                </a:solidFill>
              </a:rPr>
              <a:t>学校为这次开学复课所做的工作,重点措施有哪些呢?</a:t>
            </a:r>
            <a:br>
              <a:rPr lang="zh-CN" altLang="en-US" sz="3600" b="0">
                <a:solidFill>
                  <a:srgbClr val="C00000"/>
                </a:solidFill>
              </a:rPr>
            </a:br>
            <a:endParaRPr lang="zh-CN" altLang="en-US" sz="3600" b="0">
              <a:solidFill>
                <a:srgbClr val="C00000"/>
              </a:solidFill>
            </a:endParaRPr>
          </a:p>
        </p:txBody>
      </p:sp>
      <p:sp>
        <p:nvSpPr>
          <p:cNvPr id="4" name="文本框 3"/>
          <p:cNvSpPr txBox="1"/>
          <p:nvPr/>
        </p:nvSpPr>
        <p:spPr>
          <a:xfrm>
            <a:off x="819150" y="3955415"/>
            <a:ext cx="8336280" cy="645160"/>
          </a:xfrm>
          <a:prstGeom prst="rect">
            <a:avLst/>
          </a:prstGeom>
          <a:noFill/>
        </p:spPr>
        <p:txBody>
          <a:bodyPr wrap="square" rtlCol="0" anchor="t">
            <a:spAutoFit/>
          </a:bodyPr>
          <a:lstStyle/>
          <a:p>
            <a:r>
              <a:rPr lang="zh-CN" altLang="en-US" sz="3600">
                <a:solidFill>
                  <a:srgbClr val="C00000"/>
                </a:solidFill>
                <a:sym typeface="+mn-ea"/>
              </a:rPr>
              <a:t>②在校期间,学校对同学们有哪些要求呢?</a:t>
            </a:r>
            <a:endParaRPr lang="zh-CN" altLang="en-US" sz="3600">
              <a:solidFill>
                <a:srgbClr val="C00000"/>
              </a:solidFill>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746250"/>
          </a:xfrm>
        </p:spPr>
        <p:txBody>
          <a:bodyPr/>
          <a:lstStyle/>
          <a:p>
            <a:r>
              <a:rPr lang="zh-CN" altLang="en-US" sz="3600" b="0"/>
              <a:t>(3)采访回来后,班主任让你向全班同学分享第一次做小记者的感受,你会说些什么? </a:t>
            </a:r>
            <a:endParaRPr lang="zh-CN" altLang="en-US" sz="3600" b="0"/>
          </a:p>
        </p:txBody>
      </p:sp>
      <p:sp>
        <p:nvSpPr>
          <p:cNvPr id="3" name="内容占位符 2"/>
          <p:cNvSpPr>
            <a:spLocks noGrp="1"/>
          </p:cNvSpPr>
          <p:nvPr>
            <p:ph idx="1"/>
          </p:nvPr>
        </p:nvSpPr>
        <p:spPr>
          <a:xfrm>
            <a:off x="579120" y="2868295"/>
            <a:ext cx="11034395" cy="2877820"/>
          </a:xfrm>
        </p:spPr>
        <p:txBody>
          <a:bodyPr/>
          <a:lstStyle/>
          <a:p>
            <a:pPr marL="0" indent="0">
              <a:buNone/>
            </a:pPr>
            <a:r>
              <a:rPr lang="zh-CN" altLang="en-US" sz="3200">
                <a:solidFill>
                  <a:srgbClr val="C00000"/>
                </a:solidFill>
              </a:rPr>
              <a:t>同学们,大家好!这是我第一次做小记者，起初心里挺紧张的。但在采访之前我查找了很多关于本次新冠肺炎防护的资料,做了充足的准备,所以正式采访时就不那么紧张了。总的来说,这次采访是一次愉快的经历。</a:t>
            </a:r>
            <a:endParaRPr lang="zh-CN" altLang="en-US" sz="3200">
              <a:solidFill>
                <a:srgbClr val="C00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idx="13"/>
            <p:custDataLst>
              <p:tags r:id="rId3"/>
            </p:custDataLst>
          </p:nvPr>
        </p:nvSpPr>
        <p:spPr>
          <a:xfrm>
            <a:off x="3579495" y="2284095"/>
            <a:ext cx="6372860" cy="1398905"/>
          </a:xfrm>
        </p:spPr>
        <p:txBody>
          <a:bodyPr>
            <a:noAutofit/>
          </a:bodyPr>
          <a:lstStyle/>
          <a:p>
            <a:r>
              <a:rPr lang="zh-CN" altLang="en-US" sz="9600">
                <a:solidFill>
                  <a:schemeClr val="tx1"/>
                </a:solidFill>
              </a:rPr>
              <a:t>谢谢观看</a:t>
            </a:r>
            <a:endParaRPr lang="zh-CN" altLang="en-US" sz="9600">
              <a:solidFill>
                <a:schemeClr val="tx1"/>
              </a:solidFill>
            </a:endParaRPr>
          </a:p>
        </p:txBody>
      </p:sp>
      <p:pic>
        <p:nvPicPr>
          <p:cNvPr id="5" name="New picture" hidden="1"/>
          <p:cNvPicPr/>
          <p:nvPr/>
        </p:nvPicPr>
        <p:blipFill>
          <a:blip r:embed="rId4"/>
          <a:stretch>
            <a:fillRect/>
          </a:stretch>
        </p:blipFill>
        <p:spPr>
          <a:xfrm>
            <a:off x="11036300" y="11925300"/>
            <a:ext cx="292100" cy="393700"/>
          </a:xfrm>
          <a:prstGeom prst="cube">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2"/>
          <a:stretch>
            <a:fillRect/>
          </a:stretch>
        </p:blipFill>
        <p:spPr>
          <a:xfrm>
            <a:off x="0" y="-635"/>
            <a:ext cx="12192635" cy="685863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0" y="635"/>
            <a:ext cx="9202420" cy="6857365"/>
          </a:xfrm>
          <a:prstGeom prst="rect">
            <a:avLst/>
          </a:prstGeom>
        </p:spPr>
      </p:pic>
      <p:sp>
        <p:nvSpPr>
          <p:cNvPr id="5" name="文本框 4"/>
          <p:cNvSpPr txBox="1"/>
          <p:nvPr/>
        </p:nvSpPr>
        <p:spPr>
          <a:xfrm>
            <a:off x="9721215" y="2183130"/>
            <a:ext cx="2029460" cy="3663950"/>
          </a:xfrm>
          <a:prstGeom prst="rect">
            <a:avLst/>
          </a:prstGeom>
          <a:noFill/>
        </p:spPr>
        <p:txBody>
          <a:bodyPr vert="eaVert" wrap="square" rtlCol="0">
            <a:spAutoFit/>
          </a:bodyPr>
          <a:lstStyle/>
          <a:p>
            <a:r>
              <a:rPr lang="zh-CN" altLang="en-US" sz="6000"/>
              <a:t>抗洪救险</a:t>
            </a:r>
            <a:endParaRPr lang="zh-CN" altLang="en-US" sz="6000"/>
          </a:p>
          <a:p>
            <a:r>
              <a:rPr lang="zh-CN" altLang="en-US" sz="6000"/>
              <a:t>新闻采访</a:t>
            </a:r>
            <a:endParaRPr lang="zh-CN" altLang="en-US" sz="60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0" y="0"/>
            <a:ext cx="5991860" cy="6858000"/>
          </a:xfrm>
          <a:prstGeom prst="rect">
            <a:avLst/>
          </a:prstGeom>
        </p:spPr>
      </p:pic>
      <p:pic>
        <p:nvPicPr>
          <p:cNvPr id="5" name="图片 4"/>
          <p:cNvPicPr>
            <a:picLocks noChangeAspect="1"/>
          </p:cNvPicPr>
          <p:nvPr/>
        </p:nvPicPr>
        <p:blipFill>
          <a:blip r:embed="rId3"/>
          <a:stretch>
            <a:fillRect/>
          </a:stretch>
        </p:blipFill>
        <p:spPr>
          <a:xfrm>
            <a:off x="5991860" y="635"/>
            <a:ext cx="6199505" cy="685800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idx="13"/>
          </p:nvPr>
        </p:nvSpPr>
        <p:spPr/>
        <p:txBody>
          <a:bodyPr>
            <a:noAutofit/>
          </a:bodyPr>
          <a:lstStyle/>
          <a:p>
            <a:r>
              <a:rPr lang="zh-CN" altLang="zh-CN" sz="8800">
                <a:solidFill>
                  <a:schemeClr val="tx1"/>
                </a:solidFill>
              </a:rPr>
              <a:t>新闻采访</a:t>
            </a:r>
            <a:endParaRPr lang="zh-CN" altLang="zh-CN" sz="8800">
              <a:solidFill>
                <a:schemeClr val="tx1"/>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759460"/>
            <a:ext cx="10852150" cy="1525270"/>
          </a:xfrm>
        </p:spPr>
        <p:txBody>
          <a:bodyPr/>
          <a:lstStyle/>
          <a:p>
            <a:r>
              <a:rPr sz="4400" b="0"/>
              <a:t>一、什么是</a:t>
            </a:r>
            <a:r>
              <a:rPr altLang="zh-CN" sz="4400" b="0">
                <a:sym typeface="+mn-ea"/>
              </a:rPr>
              <a:t>新闻采访？</a:t>
            </a:r>
            <a:endParaRPr altLang="zh-CN" sz="4400" b="0">
              <a:sym typeface="+mn-ea"/>
            </a:endParaRPr>
          </a:p>
        </p:txBody>
      </p:sp>
      <p:sp>
        <p:nvSpPr>
          <p:cNvPr id="3" name="内容占位符 2"/>
          <p:cNvSpPr>
            <a:spLocks noGrp="1"/>
          </p:cNvSpPr>
          <p:nvPr>
            <p:ph idx="1"/>
          </p:nvPr>
        </p:nvSpPr>
        <p:spPr>
          <a:xfrm>
            <a:off x="553085" y="2710180"/>
            <a:ext cx="10968990" cy="2781935"/>
          </a:xfrm>
        </p:spPr>
        <p:txBody>
          <a:bodyPr/>
          <a:lstStyle/>
          <a:p>
            <a:pPr marL="0" indent="457200">
              <a:buNone/>
            </a:pPr>
            <a:r>
              <a:rPr lang="zh-CN" altLang="en-US" sz="4000"/>
              <a:t>记者为获取造于传播的新闻事实而进行的观察、询问、忍素、领听、费阔、记录等工作,它是新闻写作的基础。</a:t>
            </a:r>
            <a:endParaRPr lang="zh-CN" altLang="en-US" sz="4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40715" y="442595"/>
            <a:ext cx="6136640" cy="1974215"/>
          </a:xfrm>
        </p:spPr>
        <p:txBody>
          <a:bodyPr>
            <a:noAutofit/>
          </a:bodyPr>
          <a:lstStyle/>
          <a:p>
            <a:r>
              <a:rPr sz="4400" b="0">
                <a:sym typeface="+mn-ea"/>
              </a:rPr>
              <a:t>二、新闻采访包括哪两个阶段？</a:t>
            </a:r>
            <a:endParaRPr lang="zh-CN" altLang="en-US" sz="4400" b="0">
              <a:sym typeface="+mn-ea"/>
            </a:endParaRPr>
          </a:p>
        </p:txBody>
      </p:sp>
      <p:sp>
        <p:nvSpPr>
          <p:cNvPr id="3" name="内容占位符 2"/>
          <p:cNvSpPr>
            <a:spLocks noGrp="1"/>
          </p:cNvSpPr>
          <p:nvPr>
            <p:ph idx="1"/>
          </p:nvPr>
        </p:nvSpPr>
        <p:spPr>
          <a:xfrm>
            <a:off x="816610" y="2797810"/>
            <a:ext cx="5254625" cy="3382645"/>
          </a:xfrm>
        </p:spPr>
        <p:txBody>
          <a:bodyPr/>
          <a:lstStyle/>
          <a:p>
            <a:pPr marL="857250" indent="-857250">
              <a:buFont typeface="+mj-ea"/>
              <a:buAutoNum type="circleNumDbPlain"/>
            </a:pPr>
            <a:r>
              <a:rPr lang="zh-CN" altLang="en-US" sz="4400"/>
              <a:t>采访的准备</a:t>
            </a:r>
            <a:endParaRPr lang="zh-CN" altLang="en-US" sz="4400"/>
          </a:p>
          <a:p>
            <a:pPr marL="857250" indent="-857250">
              <a:buFont typeface="+mj-ea"/>
              <a:buAutoNum type="circleNumDbPlain"/>
            </a:pPr>
            <a:r>
              <a:rPr lang="zh-CN" altLang="en-US" sz="4400"/>
              <a:t>实施</a:t>
            </a:r>
            <a:endParaRPr lang="zh-CN" altLang="en-US" sz="4400"/>
          </a:p>
          <a:p>
            <a:pPr marL="0" indent="0">
              <a:buFont typeface="+mj-ea"/>
              <a:buNone/>
            </a:pPr>
            <a:endParaRPr lang="zh-CN" altLang="en-US" sz="4400"/>
          </a:p>
        </p:txBody>
      </p:sp>
      <p:pic>
        <p:nvPicPr>
          <p:cNvPr id="4" name="图片 3"/>
          <p:cNvPicPr>
            <a:picLocks noChangeAspect="1"/>
          </p:cNvPicPr>
          <p:nvPr/>
        </p:nvPicPr>
        <p:blipFill>
          <a:blip r:embed="rId2"/>
          <a:stretch>
            <a:fillRect/>
          </a:stretch>
        </p:blipFill>
        <p:spPr>
          <a:xfrm>
            <a:off x="6586855" y="-635"/>
            <a:ext cx="5605145" cy="685863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edge">
                                      <p:cBhvr>
                                        <p:cTn id="17" dur="20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edge">
                                      <p:cBhvr>
                                        <p:cTn id="2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p="http://schemas.openxmlformats.org/presentationml/2006/main">
  <p:tag name="KSO_WM_BEAUTIFY_FLAG" val="#wm#"/>
  <p:tag name="KSO_WM_TAG_VERSION" val="1.0"/>
  <p:tag name="KSO_WM_TEMPLATE_CATEGORY" val="custom"/>
  <p:tag name="KSO_WM_TEMPLATE_INDEX" val="20204323"/>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KSO_WM_BEAUTIFY_FLAG" val="#wm#"/>
  <p:tag name="KSO_WM_TAG_VERSION" val="1.0"/>
  <p:tag name="KSO_WM_TEMPLATE_CATEGORY" val="custom"/>
  <p:tag name="KSO_WM_TEMPLATE_INDEX" val="20204323"/>
  <p:tag name="KSO_WM_UNIT_COMPATIBLE" val="0"/>
  <p:tag name="KSO_WM_UNIT_DIAGRAM_ISNUMVISUAL" val="0"/>
  <p:tag name="KSO_WM_UNIT_DIAGRAM_ISREFERUNIT" val="0"/>
  <p:tag name="KSO_WM_UNIT_HIGHLIGHT" val="0"/>
  <p:tag name="KSO_WM_UNIT_ID" val="_0**"/>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323"/>
  <p:tag name="KSO_WM_TEMPLATE_MASTER_THUMB_INDEX" val="12"/>
  <p:tag name="KSO_WM_TEMPLATE_MASTER_TYPE" val="1"/>
  <p:tag name="KSO_WM_TEMPLATE_SUBCATEGORY" val="0"/>
  <p:tag name="KSO_WM_TEMPLATE_THUMBS_INDEX" val="1、4、7、9、12、15、16、20、23、24、25、26、29、34、39、40"/>
</p:tagLst>
</file>

<file path=ppt/tags/tag202.xml><?xml version="1.0" encoding="utf-8"?>
<p:tagLst xmlns:p="http://schemas.openxmlformats.org/presentationml/2006/main">
  <p:tag name="KSO_WM_BEAUTIFY_FLAG" val="#wm#"/>
  <p:tag name="KSO_WM_TEMPLATE_CATEGORY" val="custom"/>
  <p:tag name="KSO_WM_TEMPLATE_INDEX" val="20204323"/>
</p:tagLst>
</file>

<file path=ppt/tags/tag203.xml><?xml version="1.0" encoding="utf-8"?>
<p:tagLst xmlns:p="http://schemas.openxmlformats.org/presentationml/2006/main">
  <p:tag name="KSO_WM_BEAUTIFY_FLAG" val="#wm#"/>
  <p:tag name="KSO_WM_TEMPLATE_CATEGORY" val="custom"/>
  <p:tag name="KSO_WM_TEMPLATE_INDEX" val="20204323"/>
</p:tagLst>
</file>

<file path=ppt/tags/tag204.xml><?xml version="1.0" encoding="utf-8"?>
<p:tagLst xmlns:p="http://schemas.openxmlformats.org/presentationml/2006/main">
  <p:tag name="KSO_WM_TEMPLATE_CATEGORY" val="custom"/>
  <p:tag name="KSO_WM_TEMPLATE_INDEX" val="20204323"/>
</p:tagLst>
</file>

<file path=ppt/tags/tag205.xml><?xml version="1.0" encoding="utf-8"?>
<p:tagLst xmlns:p="http://schemas.openxmlformats.org/presentationml/2006/main">
  <p:tag name="KSO_WM_TEMPLATE_CATEGORY" val="custom"/>
  <p:tag name="KSO_WM_TEMPLATE_INDEX" val="20204323"/>
</p:tagLst>
</file>

<file path=ppt/tags/tag206.xml><?xml version="1.0" encoding="utf-8"?>
<p:tagLst xmlns:p="http://schemas.openxmlformats.org/presentationml/2006/main">
  <p:tag name="KSO_WM_TEMPLATE_CATEGORY" val="custom"/>
  <p:tag name="KSO_WM_TEMPLATE_INDEX" val="20204323"/>
</p:tagLst>
</file>

<file path=ppt/tags/tag207.xml><?xml version="1.0" encoding="utf-8"?>
<p:tagLst xmlns:p="http://schemas.openxmlformats.org/presentationml/2006/main">
  <p:tag name="KSO_WM_TEMPLATE_CATEGORY" val="custom"/>
  <p:tag name="KSO_WM_TEMPLATE_INDEX" val="20204323"/>
</p:tagLst>
</file>

<file path=ppt/tags/tag208.xml><?xml version="1.0" encoding="utf-8"?>
<p:tagLst xmlns:p="http://schemas.openxmlformats.org/presentationml/2006/main">
  <p:tag name="KSO_WM_TEMPLATE_CATEGORY" val="custom"/>
  <p:tag name="KSO_WM_TEMPLATE_INDEX" val="20204323"/>
</p:tagLst>
</file>

<file path=ppt/tags/tag209.xml><?xml version="1.0" encoding="utf-8"?>
<p:tagLst xmlns:p="http://schemas.openxmlformats.org/presentationml/2006/main">
  <p:tag name="KSO_WM_TEMPLATE_CATEGORY" val="custom"/>
  <p:tag name="KSO_WM_TEMPLATE_INDEX" val="20204323"/>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4323"/>
</p:tagLst>
</file>

<file path=ppt/tags/tag211.xml><?xml version="1.0" encoding="utf-8"?>
<p:tagLst xmlns:p="http://schemas.openxmlformats.org/presentationml/2006/main">
  <p:tag name="KSO_WM_BEAUTIFY_FLAG" val="#wm#"/>
  <p:tag name="KSO_WM_TEMPLATE_CATEGORY" val="custom"/>
  <p:tag name="KSO_WM_TEMPLATE_INDEX" val="20204323"/>
</p:tagLst>
</file>

<file path=ppt/tags/tag212.xml><?xml version="1.0" encoding="utf-8"?>
<p:tagLst xmlns:p="http://schemas.openxmlformats.org/presentationml/2006/main">
  <p:tag name="KSO_WM_BEAUTIFY_FLAG" val="#wm#"/>
  <p:tag name="KSO_WM_TEMPLATE_CATEGORY" val="custom"/>
  <p:tag name="KSO_WM_TEMPLATE_INDEX" val="20204323"/>
</p:tagLst>
</file>

<file path=ppt/tags/tag213.xml><?xml version="1.0" encoding="utf-8"?>
<p:tagLst xmlns:p="http://schemas.openxmlformats.org/presentationml/2006/main">
  <p:tag name="KSO_WM_BEAUTIFY_FLAG" val="#wm#"/>
  <p:tag name="KSO_WM_TEMPLATE_CATEGORY" val="custom"/>
  <p:tag name="KSO_WM_TEMPLATE_INDEX" val="20204323"/>
</p:tagLst>
</file>

<file path=ppt/tags/tag214.xml><?xml version="1.0" encoding="utf-8"?>
<p:tagLst xmlns:p="http://schemas.openxmlformats.org/presentationml/2006/main">
  <p:tag name="KSO_WM_BEAUTIFY_FLAG" val="#wm#"/>
  <p:tag name="KSO_WM_TEMPLATE_CATEGORY" val="custom"/>
  <p:tag name="KSO_WM_TEMPLATE_INDEX" val="20204323"/>
</p:tagLst>
</file>

<file path=ppt/tags/tag215.xml><?xml version="1.0" encoding="utf-8"?>
<p:tagLst xmlns:p="http://schemas.openxmlformats.org/presentationml/2006/main">
  <p:tag name="KSO_WM_BEAUTIFY_FLAG" val="#wm#"/>
  <p:tag name="KSO_WM_TEMPLATE_CATEGORY" val="custom"/>
  <p:tag name="KSO_WM_TEMPLATE_INDEX" val="20204323"/>
</p:tagLst>
</file>

<file path=ppt/tags/tag216.xml><?xml version="1.0" encoding="utf-8"?>
<p:tagLst xmlns:p="http://schemas.openxmlformats.org/presentationml/2006/main">
  <p:tag name="KSO_WM_BEAUTIFY_FLAG" val="#wm#"/>
  <p:tag name="KSO_WM_TEMPLATE_CATEGORY" val="custom"/>
  <p:tag name="KSO_WM_TEMPLATE_INDEX" val="20204323"/>
</p:tagLst>
</file>

<file path=ppt/tags/tag217.xml><?xml version="1.0" encoding="utf-8"?>
<p:tagLst xmlns:p="http://schemas.openxmlformats.org/presentationml/2006/main">
  <p:tag name="KSO_WM_BEAUTIFY_FLAG" val="#wm#"/>
  <p:tag name="KSO_WM_TEMPLATE_CATEGORY" val="custom"/>
  <p:tag name="KSO_WM_TEMPLATE_INDEX" val="20204323"/>
</p:tagLst>
</file>

<file path=ppt/tags/tag218.xml><?xml version="1.0" encoding="utf-8"?>
<p:tagLst xmlns:p="http://schemas.openxmlformats.org/presentationml/2006/main">
  <p:tag name="KSO_WM_BEAUTIFY_FLAG" val="#wm#"/>
  <p:tag name="KSO_WM_TEMPLATE_CATEGORY" val="custom"/>
  <p:tag name="KSO_WM_TEMPLATE_INDEX" val="20204323"/>
</p:tagLst>
</file>

<file path=ppt/tags/tag219.xml><?xml version="1.0" encoding="utf-8"?>
<p:tagLst xmlns:p="http://schemas.openxmlformats.org/presentationml/2006/main">
  <p:tag name="KSO_WM_BEAUTIFY_FLAG" val="#wm#"/>
  <p:tag name="KSO_WM_TEMPLATE_CATEGORY" val="custom"/>
  <p:tag name="KSO_WM_TEMPLATE_INDEX" val="20204323"/>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4323"/>
</p:tagLst>
</file>

<file path=ppt/tags/tag221.xml><?xml version="1.0" encoding="utf-8"?>
<p:tagLst xmlns:p="http://schemas.openxmlformats.org/presentationml/2006/main">
  <p:tag name="KSO_WM_BEAUTIFY_FLAG" val="#wm#"/>
  <p:tag name="KSO_WM_TEMPLATE_CATEGORY" val="custom"/>
  <p:tag name="KSO_WM_TEMPLATE_INDEX" val="20204323"/>
</p:tagLst>
</file>

<file path=ppt/tags/tag222.xml><?xml version="1.0" encoding="utf-8"?>
<p:tagLst xmlns:p="http://schemas.openxmlformats.org/presentationml/2006/main">
  <p:tag name="KSO_WM_BEAUTIFY_FLAG" val="#wm#"/>
  <p:tag name="KSO_WM_TEMPLATE_CATEGORY" val="custom"/>
  <p:tag name="KSO_WM_TEMPLATE_INDEX" val="20204323"/>
</p:tagLst>
</file>

<file path=ppt/tags/tag223.xml><?xml version="1.0" encoding="utf-8"?>
<p:tagLst xmlns:p="http://schemas.openxmlformats.org/presentationml/2006/main">
  <p:tag name="KSO_WM_BEAUTIFY_FLAG" val="#wm#"/>
  <p:tag name="KSO_WM_TEMPLATE_CATEGORY" val="custom"/>
  <p:tag name="KSO_WM_TEMPLATE_INDEX" val="20204323"/>
</p:tagLst>
</file>

<file path=ppt/tags/tag224.xml><?xml version="1.0" encoding="utf-8"?>
<p:tagLst xmlns:p="http://schemas.openxmlformats.org/presentationml/2006/main">
  <p:tag name="KSO_WM_BEAUTIFY_FLAG" val="#wm#"/>
  <p:tag name="KSO_WM_TEMPLATE_CATEGORY" val="custom"/>
  <p:tag name="KSO_WM_TEMPLATE_INDEX" val="20204323"/>
</p:tagLst>
</file>

<file path=ppt/tags/tag225.xml><?xml version="1.0" encoding="utf-8"?>
<p:tagLst xmlns:p="http://schemas.openxmlformats.org/presentationml/2006/main">
  <p:tag name="KSO_WM_BEAUTIFY_FLAG" val="#wm#"/>
  <p:tag name="KSO_WM_TEMPLATE_CATEGORY" val="custom"/>
  <p:tag name="KSO_WM_TEMPLATE_INDEX" val="20204323"/>
</p:tagLst>
</file>

<file path=ppt/tags/tag226.xml><?xml version="1.0" encoding="utf-8"?>
<p:tagLst xmlns:p="http://schemas.openxmlformats.org/presentationml/2006/main">
  <p:tag name="KSO_WM_BEAUTIFY_FLAG" val="#wm#"/>
  <p:tag name="KSO_WM_TEMPLATE_CATEGORY" val="custom"/>
  <p:tag name="KSO_WM_TEMPLATE_INDEX" val="20204323"/>
</p:tagLst>
</file>

<file path=ppt/tags/tag227.xml><?xml version="1.0" encoding="utf-8"?>
<p:tagLst xmlns:p="http://schemas.openxmlformats.org/presentationml/2006/main">
  <p:tag name="KSO_WM_BEAUTIFY_FLAG" val="#wm#"/>
  <p:tag name="KSO_WM_TEMPLATE_CATEGORY" val="custom"/>
  <p:tag name="KSO_WM_TEMPLATE_INDEX" val="20204323"/>
</p:tagLst>
</file>

<file path=ppt/tags/tag228.xml><?xml version="1.0" encoding="utf-8"?>
<p:tagLst xmlns:p="http://schemas.openxmlformats.org/presentationml/2006/main">
  <p:tag name="KSO_WM_BEAUTIFY_FLAG" val="#wm#"/>
  <p:tag name="KSO_WM_TEMPLATE_CATEGORY" val="custom"/>
  <p:tag name="KSO_WM_TEMPLATE_INDEX" val="20204323"/>
</p:tagLst>
</file>

<file path=ppt/tags/tag229.xml><?xml version="1.0" encoding="utf-8"?>
<p:tagLst xmlns:p="http://schemas.openxmlformats.org/presentationml/2006/main">
  <p:tag name="KSO_WM_BEAUTIFY_FLAG" val="#wm#"/>
  <p:tag name="KSO_WM_TEMPLATE_CATEGORY" val="custom"/>
  <p:tag name="KSO_WM_TEMPLATE_INDEX" val="20204323"/>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KSO_WM_UNIT_TABLE_BEAUTIFY" val="{f52aedd7-5f74-4291-8f9e-c380f8ccbbae}"/>
  <p:tag name="TABLE_COLOR_RGB" val="0x000000*0xFFFFFF*0x44546A*0xE6E5E5*0x848587*0x738499*0x817CA0*0x9B819F*0xA7878C*0xAB968B"/>
  <p:tag name="TABLE_COLORIDX" val="l"/>
  <p:tag name="TABLE_EMPHASIZE_COLOR" val="8684935"/>
  <p:tag name="TABLE_ONEKEY_SKIN_IDX" val="0"/>
  <p:tag name="TABLE_RECT" val="144*180*671.9*180"/>
  <p:tag name="TABLE_SKINIDX" val="-1"/>
</p:tagLst>
</file>

<file path=ppt/tags/tag231.xml><?xml version="1.0" encoding="utf-8"?>
<p:tagLst xmlns:p="http://schemas.openxmlformats.org/presentationml/2006/main">
  <p:tag name="KSO_WM_BEAUTIFY_FLAG" val="#wm#"/>
  <p:tag name="KSO_WM_TEMPLATE_CATEGORY" val="custom"/>
  <p:tag name="KSO_WM_TEMPLATE_INDEX" val="20204323"/>
</p:tagLst>
</file>

<file path=ppt/tags/tag232.xml><?xml version="1.0" encoding="utf-8"?>
<p:tagLst xmlns:p="http://schemas.openxmlformats.org/presentationml/2006/main">
  <p:tag name="KSO_WM_BEAUTIFY_FLAG" val="#wm#"/>
  <p:tag name="KSO_WM_TEMPLATE_CATEGORY" val="custom"/>
  <p:tag name="KSO_WM_TEMPLATE_INDEX" val="20204323"/>
</p:tagLst>
</file>

<file path=ppt/tags/tag233.xml><?xml version="1.0" encoding="utf-8"?>
<p:tagLst xmlns:p="http://schemas.openxmlformats.org/presentationml/2006/main">
  <p:tag name="KSO_WM_BEAUTIFY_FLAG" val="#wm#"/>
  <p:tag name="KSO_WM_TEMPLATE_CATEGORY" val="custom"/>
  <p:tag name="KSO_WM_TEMPLATE_INDEX" val="20204323"/>
</p:tagLst>
</file>

<file path=ppt/tags/tag234.xml><?xml version="1.0" encoding="utf-8"?>
<p:tagLst xmlns:p="http://schemas.openxmlformats.org/presentationml/2006/main">
  <p:tag name="KSO_WM_BEAUTIFY_FLAG" val="#wm#"/>
  <p:tag name="KSO_WM_TAG_VERSION" val="1.0"/>
  <p:tag name="KSO_WM_TEMPLATE_CATEGORY" val="custom"/>
  <p:tag name="KSO_WM_TEMPLATE_INDEX" val="20204323"/>
  <p:tag name="KSO_WM_UNIT_COMPATIBLE" val="0"/>
  <p:tag name="KSO_WM_UNIT_DIAGRAM_ISNUMVISUAL" val="0"/>
  <p:tag name="KSO_WM_UNIT_DIAGRAM_ISREFERUNIT" val="0"/>
  <p:tag name="KSO_WM_UNIT_HIGHLIGHT" val="0"/>
  <p:tag name="KSO_WM_UNIT_ID" val="custom20204323_40*a*1"/>
  <p:tag name="KSO_WM_UNIT_INDEX" val="1"/>
  <p:tag name="KSO_WM_UNIT_ISCONTENTSTITLE" val="0"/>
  <p:tag name="KSO_WM_UNIT_ISNUMDGMTITLE" val="0"/>
  <p:tag name="KSO_WM_UNIT_LAYERLEVEL" val="1"/>
  <p:tag name="KSO_WM_UNIT_NOCLEAR" val="1"/>
  <p:tag name="KSO_WM_UNIT_PRESET_TEXT" val="谢谢聆听"/>
  <p:tag name="KSO_WM_UNIT_TYPE" val="a"/>
</p:tagLst>
</file>

<file path=ppt/tags/tag235.xml><?xml version="1.0" encoding="utf-8"?>
<p:tagLst xmlns:p="http://schemas.openxmlformats.org/presentationml/2006/main">
  <p:tag name="KSO_WM_BEAUTIFY_FLAG" val="#wm#"/>
  <p:tag name="KSO_WM_SLIDE_ID" val="custom20204323_40"/>
  <p:tag name="KSO_WM_SLIDE_INDEX" val="40"/>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4323"/>
  <p:tag name="KSO_WM_TEMPLATE_MASTER_TYPE" val="1"/>
  <p:tag name="KSO_WM_TEMPLATE_SUBCATEGORY" val="0"/>
</p:tagLst>
</file>

<file path=ppt/tags/tag23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1_Office 主题​​">
  <a:themeElements>
    <a:clrScheme name="自定义 168">
      <a:dk1>
        <a:srgbClr val="000000"/>
      </a:dk1>
      <a:lt1>
        <a:srgbClr val="FFFFFF"/>
      </a:lt1>
      <a:dk2>
        <a:srgbClr val="ECF7FA"/>
      </a:dk2>
      <a:lt2>
        <a:srgbClr val="FFFFFF"/>
      </a:lt2>
      <a:accent1>
        <a:srgbClr val="0264A8"/>
      </a:accent1>
      <a:accent2>
        <a:srgbClr val="215099"/>
      </a:accent2>
      <a:accent3>
        <a:srgbClr val="3F3D8A"/>
      </a:accent3>
      <a:accent4>
        <a:srgbClr val="5E297C"/>
      </a:accent4>
      <a:accent5>
        <a:srgbClr val="7C166D"/>
      </a:accent5>
      <a:accent6>
        <a:srgbClr val="9B025E"/>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90</Paragraphs>
  <Slides>32</Slides>
  <Notes>1</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32</vt:i4>
      </vt:variant>
    </vt:vector>
  </HeadingPairs>
  <TitlesOfParts>
    <vt:vector baseType="lpstr" size="38">
      <vt:lpstr>Arial</vt:lpstr>
      <vt:lpstr>微软雅黑</vt:lpstr>
      <vt:lpstr>汉仪旗黑-85S</vt:lpstr>
      <vt:lpstr>Calibri Light</vt:lpstr>
      <vt:lpstr>Calibri</vt:lpstr>
      <vt:lpstr>1_Office 主题​​</vt:lpstr>
      <vt:lpstr>PowerPoint Presentation</vt:lpstr>
      <vt:lpstr>PowerPoint Presentation</vt:lpstr>
      <vt:lpstr>PowerPoint Presentation</vt:lpstr>
      <vt:lpstr>PowerPoint Presentation</vt:lpstr>
      <vt:lpstr>PowerPoint Presentation</vt:lpstr>
      <vt:lpstr>PowerPoint Presentation</vt:lpstr>
      <vt:lpstr>新闻采访</vt:lpstr>
      <vt:lpstr>一、什么是新闻采访？</vt:lpstr>
      <vt:lpstr>二、新闻采访包括哪两个阶段？</vt:lpstr>
      <vt:lpstr>采访的准备包括哪些环节？</vt:lpstr>
      <vt:lpstr>②一般来说,一个完整的现场访流程主要由前期准备、现场问答和后期整理三部分组成。</vt:lpstr>
      <vt:lpstr>PowerPoint Presentation</vt:lpstr>
      <vt:lpstr>现场问答</vt:lpstr>
      <vt:lpstr>PowerPoint Presentation</vt:lpstr>
      <vt:lpstr>PowerPoint Presentation</vt:lpstr>
      <vt:lpstr>后期整理</vt:lpstr>
      <vt:lpstr>三、新闻采访还要依托两种能力,这两种能力是什么？</vt:lpstr>
      <vt:lpstr>、什么是新闻敏感？</vt:lpstr>
      <vt:lpstr>②、什么是“成果预判”？</vt:lpstr>
      <vt:lpstr>四、新闻采访案例</vt:lpstr>
      <vt:lpstr>PowerPoint Presentation</vt:lpstr>
      <vt:lpstr>（二）、曾有记者想就播音员、主持人资格考试的情况采访相关人员,以下是他列出的采访提纲。</vt:lpstr>
      <vt:lpstr>PowerPoint Presentation</vt:lpstr>
      <vt:lpstr>PowerPoint Presentation</vt:lpstr>
      <vt:lpstr>PowerPoint Presentation</vt:lpstr>
      <vt:lpstr>PowerPoint Presentation</vt:lpstr>
      <vt:lpstr>五、实战演练</vt:lpstr>
      <vt:lpstr>校长xx对学校防疫工作作出重要部署</vt:lpstr>
      <vt:lpstr>(2)成功的采访多半来自问题的充分准备和恰当提出。假如你去采访学校校长,请根据采访提纲的内容,预设两个恰当的采访问题。</vt:lpstr>
      <vt:lpstr>学校为这次开学复课所做的工作,重点措施有哪些呢?</vt:lpstr>
      <vt:lpstr>(3)采访回来后,班主任让你向全班同学分享第一次做小记者的感受,你会说些什么? </vt:lpstr>
      <vt:lpstr>谢谢观看</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梦恋你_ _</cp:lastModifiedBy>
  <cp:revision>8</cp:revision>
  <dcterms:created xsi:type="dcterms:W3CDTF">2020-09-09T02:26:00Z</dcterms:created>
  <dcterms:modified xsi:type="dcterms:W3CDTF">2020-09-10T01:54:59Z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2052-11.1.0.9739</vt:lpwstr>
  </property>
</Properties>
</file>